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1" r:id="rId4"/>
    <p:sldId id="302" r:id="rId5"/>
    <p:sldId id="260" r:id="rId6"/>
    <p:sldId id="275" r:id="rId7"/>
    <p:sldId id="281" r:id="rId8"/>
    <p:sldId id="284" r:id="rId9"/>
    <p:sldId id="283" r:id="rId10"/>
    <p:sldId id="282" r:id="rId11"/>
    <p:sldId id="285" r:id="rId12"/>
    <p:sldId id="287" r:id="rId13"/>
    <p:sldId id="286" r:id="rId14"/>
    <p:sldId id="258" r:id="rId15"/>
    <p:sldId id="274" r:id="rId16"/>
    <p:sldId id="261" r:id="rId17"/>
    <p:sldId id="276" r:id="rId18"/>
    <p:sldId id="262" r:id="rId19"/>
    <p:sldId id="259" r:id="rId20"/>
    <p:sldId id="303" r:id="rId21"/>
    <p:sldId id="263" r:id="rId22"/>
    <p:sldId id="294" r:id="rId23"/>
    <p:sldId id="264" r:id="rId24"/>
    <p:sldId id="277" r:id="rId25"/>
    <p:sldId id="266" r:id="rId26"/>
    <p:sldId id="278" r:id="rId27"/>
    <p:sldId id="267" r:id="rId28"/>
    <p:sldId id="279" r:id="rId29"/>
    <p:sldId id="268" r:id="rId30"/>
    <p:sldId id="280" r:id="rId31"/>
    <p:sldId id="269" r:id="rId32"/>
    <p:sldId id="265" r:id="rId33"/>
    <p:sldId id="270" r:id="rId34"/>
    <p:sldId id="271" r:id="rId35"/>
    <p:sldId id="291" r:id="rId36"/>
    <p:sldId id="290" r:id="rId37"/>
    <p:sldId id="292" r:id="rId38"/>
    <p:sldId id="289" r:id="rId39"/>
    <p:sldId id="295" r:id="rId40"/>
    <p:sldId id="293" r:id="rId41"/>
    <p:sldId id="288" r:id="rId42"/>
    <p:sldId id="273" r:id="rId43"/>
    <p:sldId id="297" r:id="rId44"/>
    <p:sldId id="296" r:id="rId45"/>
    <p:sldId id="298" r:id="rId46"/>
    <p:sldId id="299" r:id="rId47"/>
    <p:sldId id="272" r:id="rId48"/>
    <p:sldId id="30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60"/>
  </p:normalViewPr>
  <p:slideViewPr>
    <p:cSldViewPr>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A20D01-4270-4BCE-9A8A-64E0BA94895F}"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337D95-6DDD-4BD8-93A3-0FD5666063EA}" type="slidenum">
              <a:rPr lang="en-US"/>
              <a:pPr>
                <a:defRPr/>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C2B7F3-A644-4E61-8636-1F6AC69BFC33}"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6295ED-9C0A-46FF-94A1-FBECC7B8AE2C}" type="slidenum">
              <a:rPr lang="en-US"/>
              <a:pPr>
                <a:defRPr/>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806348-7D1E-403B-B6E9-5B245C965528}"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B8F4DF-C298-43A3-BF64-54673EAE7DC4}" type="slidenum">
              <a:rPr lang="en-US"/>
              <a:pPr>
                <a:defRPr/>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96561-12C0-4630-9C64-09FCDE4DC9C0}"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B2262-069C-4CBF-9A61-7E98E3467B0F}" type="slidenum">
              <a:rPr lang="en-US"/>
              <a:pPr>
                <a:defRPr/>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57BE8-FB7C-43FB-8B94-557D4FD04D36}" type="datetimeFigureOut">
              <a:rPr lang="en-US"/>
              <a:pPr>
                <a:defRPr/>
              </a:pPr>
              <a:t>10/28/2019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433E3-B1B5-4183-AF03-A9463CDA52FE}" type="slidenum">
              <a:rPr lang="en-US"/>
              <a:pPr>
                <a:defRPr/>
              </a:pPr>
              <a:t>‹#›</a:t>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C83DE2-9425-4DB8-91DC-E70CF93FED33}" type="datetimeFigureOut">
              <a:rPr lang="en-US"/>
              <a:pPr>
                <a:defRPr/>
              </a:pPr>
              <a:t>10/28/2019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47FBA6-BB2D-4535-A51B-A54145A5B8F3}" type="slidenum">
              <a:rPr lang="en-US"/>
              <a:pPr>
                <a:defRPr/>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4C67A9-CE35-48F7-8A9E-5902562517D3}" type="datetimeFigureOut">
              <a:rPr lang="en-US"/>
              <a:pPr>
                <a:defRPr/>
              </a:pPr>
              <a:t>10/28/2019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152F14-2817-4A0E-8503-8E17121C38AA}" type="slidenum">
              <a:rPr lang="en-US"/>
              <a:pPr>
                <a:defRPr/>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4537BE-CC95-4D94-9BAC-68881B4CC85D}" type="datetimeFigureOut">
              <a:rPr lang="en-US"/>
              <a:pPr>
                <a:defRPr/>
              </a:pPr>
              <a:t>10/28/2019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65B6E9-E72B-47BD-8C30-3C824A892319}" type="slidenum">
              <a:rPr lang="en-US"/>
              <a:pPr>
                <a:defRPr/>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526E88-F719-46A6-9465-558341BA68DB}" type="datetimeFigureOut">
              <a:rPr lang="en-US"/>
              <a:pPr>
                <a:defRPr/>
              </a:pPr>
              <a:t>10/28/2019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93D692-3395-4C1F-AB51-2E84DBFEBFD1}" type="slidenum">
              <a:rPr lang="en-US"/>
              <a:pPr>
                <a:defRPr/>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265C7B-56C2-4D42-907D-84E6524B5620}" type="datetimeFigureOut">
              <a:rPr lang="en-US"/>
              <a:pPr>
                <a:defRPr/>
              </a:pPr>
              <a:t>10/28/2019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1F1F3D-BA32-4520-BE88-A29F5F9A4099}" type="slidenum">
              <a:rPr lang="en-US"/>
              <a:pPr>
                <a:defRPr/>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9E8DBA-D181-4615-87B0-F33755698093}" type="datetimeFigureOut">
              <a:rPr lang="en-US"/>
              <a:pPr>
                <a:defRPr/>
              </a:pPr>
              <a:t>10/28/2019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F47DD0-84D6-4591-870D-9B78D2CB5C24}" type="slidenum">
              <a:rPr lang="en-US"/>
              <a:pPr>
                <a:defRPr/>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2">
                <a:lumMod val="60000"/>
                <a:lumOff val="40000"/>
                <a:alpha val="73000"/>
              </a:schemeClr>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B489F9A-343A-47F2-8E90-7502F6A97E7B}" type="datetimeFigureOut">
              <a:rPr lang="en-US"/>
              <a:pPr>
                <a:defRPr/>
              </a:pPr>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FABBE14-A742-455E-856E-6126B52995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b="1" dirty="0" smtClean="0">
                <a:solidFill>
                  <a:srgbClr val="002060"/>
                </a:solidFill>
                <a:effectLst>
                  <a:outerShdw blurRad="38100" dist="38100" dir="2700000" algn="tl">
                    <a:srgbClr val="000000">
                      <a:alpha val="43137"/>
                    </a:srgbClr>
                  </a:outerShdw>
                </a:effectLst>
              </a:rPr>
              <a:t>Evolution </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76600"/>
            <a:ext cx="6400800" cy="1752600"/>
          </a:xfrm>
        </p:spPr>
        <p:txBody>
          <a:bodyPr rtlCol="0">
            <a:normAutofit/>
          </a:bodyPr>
          <a:lstStyle/>
          <a:p>
            <a:pPr fontAlgn="auto">
              <a:spcAft>
                <a:spcPts val="0"/>
              </a:spcAft>
              <a:buFont typeface="Arial" pitchFamily="34" charset="0"/>
              <a:buNone/>
              <a:defRPr/>
            </a:pPr>
            <a:r>
              <a:rPr lang="en-US" b="1" dirty="0" smtClean="0">
                <a:solidFill>
                  <a:srgbClr val="002060"/>
                </a:solidFill>
                <a:effectLst>
                  <a:outerShdw blurRad="38100" dist="38100" dir="2700000" algn="tl">
                    <a:srgbClr val="000000">
                      <a:alpha val="43137"/>
                    </a:srgbClr>
                  </a:outerShdw>
                </a:effectLst>
              </a:rPr>
              <a:t>Scientists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897563"/>
          </a:xfrm>
        </p:spPr>
        <p:txBody>
          <a:bodyPr/>
          <a:lstStyle/>
          <a:p>
            <a:r>
              <a:rPr lang="en-US" sz="2200" u="sng" dirty="0" smtClean="0"/>
              <a:t>On the Origin of Species </a:t>
            </a:r>
            <a:r>
              <a:rPr lang="en-US" sz="2200" dirty="0" smtClean="0"/>
              <a:t>summary: </a:t>
            </a:r>
          </a:p>
          <a:p>
            <a:r>
              <a:rPr lang="en-US" sz="2200" dirty="0" smtClean="0"/>
              <a:t>All populations show the ability to </a:t>
            </a:r>
            <a:r>
              <a:rPr lang="en-US" sz="2200" b="1" dirty="0" smtClean="0">
                <a:solidFill>
                  <a:srgbClr val="C00000"/>
                </a:solidFill>
                <a:effectLst>
                  <a:outerShdw blurRad="38100" dist="38100" dir="2700000" algn="tl">
                    <a:srgbClr val="000000">
                      <a:alpha val="43137"/>
                    </a:srgbClr>
                  </a:outerShdw>
                </a:effectLst>
              </a:rPr>
              <a:t>change </a:t>
            </a:r>
            <a:r>
              <a:rPr lang="en-US" sz="2200" dirty="0" smtClean="0"/>
              <a:t>from one generation to the next. </a:t>
            </a:r>
          </a:p>
          <a:p>
            <a:r>
              <a:rPr lang="en-US" sz="2200" dirty="0" smtClean="0"/>
              <a:t>Competition &amp; variation lead to </a:t>
            </a:r>
            <a:r>
              <a:rPr lang="en-US" sz="2200" b="1" dirty="0" smtClean="0">
                <a:solidFill>
                  <a:srgbClr val="C00000"/>
                </a:solidFill>
                <a:effectLst>
                  <a:outerShdw blurRad="38100" dist="38100" dir="2700000" algn="tl">
                    <a:srgbClr val="000000">
                      <a:alpha val="43137"/>
                    </a:srgbClr>
                  </a:outerShdw>
                </a:effectLst>
              </a:rPr>
              <a:t>natural selection</a:t>
            </a:r>
            <a:r>
              <a:rPr lang="en-US" sz="2200" dirty="0" smtClean="0"/>
              <a:t>. Natural selection occurs when organisms have variations of traits that are more suitable to surviving and reproducing in its environment. Since organisms </a:t>
            </a:r>
            <a:r>
              <a:rPr lang="en-US" sz="2200" b="1" dirty="0" smtClean="0">
                <a:solidFill>
                  <a:srgbClr val="C00000"/>
                </a:solidFill>
                <a:effectLst>
                  <a:outerShdw blurRad="38100" dist="38100" dir="2700000" algn="tl">
                    <a:srgbClr val="000000">
                      <a:alpha val="43137"/>
                    </a:srgbClr>
                  </a:outerShdw>
                </a:effectLst>
              </a:rPr>
              <a:t>compete</a:t>
            </a:r>
            <a:r>
              <a:rPr lang="en-US" sz="2200" dirty="0" smtClean="0"/>
              <a:t> for resources, only the “</a:t>
            </a:r>
            <a:r>
              <a:rPr lang="en-US" sz="2200" b="1" dirty="0" smtClean="0">
                <a:solidFill>
                  <a:srgbClr val="C00000"/>
                </a:solidFill>
                <a:effectLst>
                  <a:outerShdw blurRad="38100" dist="38100" dir="2700000" algn="tl">
                    <a:srgbClr val="000000">
                      <a:alpha val="43137"/>
                    </a:srgbClr>
                  </a:outerShdw>
                </a:effectLst>
              </a:rPr>
              <a:t>strongest</a:t>
            </a:r>
            <a:r>
              <a:rPr lang="en-US" sz="2200" dirty="0" smtClean="0"/>
              <a:t>” will survive (“</a:t>
            </a:r>
            <a:r>
              <a:rPr lang="en-US" sz="2200" b="1" dirty="0" smtClean="0">
                <a:solidFill>
                  <a:srgbClr val="C00000"/>
                </a:solidFill>
                <a:effectLst>
                  <a:outerShdw blurRad="38100" dist="38100" dir="2700000" algn="tl">
                    <a:srgbClr val="000000">
                      <a:alpha val="43137"/>
                    </a:srgbClr>
                  </a:outerShdw>
                </a:effectLst>
              </a:rPr>
              <a:t>survival of the fittest” </a:t>
            </a:r>
            <a:r>
              <a:rPr lang="en-US" sz="2200" dirty="0" smtClean="0"/>
              <a:t>which is the theory of natural selection) </a:t>
            </a:r>
          </a:p>
          <a:p>
            <a:r>
              <a:rPr lang="en-US" sz="2200" dirty="0" smtClean="0"/>
              <a:t>Natural selection led to the extinction of some species, vestigial structures (</a:t>
            </a:r>
            <a:r>
              <a:rPr lang="en-US" sz="2200" b="1" dirty="0" smtClean="0">
                <a:solidFill>
                  <a:srgbClr val="C00000"/>
                </a:solidFill>
                <a:effectLst>
                  <a:outerShdw blurRad="38100" dist="38100" dir="2700000" algn="tl">
                    <a:srgbClr val="000000">
                      <a:alpha val="43137"/>
                    </a:srgbClr>
                  </a:outerShdw>
                </a:effectLst>
              </a:rPr>
              <a:t>structures that no longer serve a purpose</a:t>
            </a:r>
            <a:r>
              <a:rPr lang="en-US" sz="2200" dirty="0" smtClean="0"/>
              <a:t>), and new species being formed by a steady but gradual accumulation of modifications (</a:t>
            </a:r>
            <a:r>
              <a:rPr lang="en-US" sz="2200" b="1" dirty="0" smtClean="0">
                <a:solidFill>
                  <a:srgbClr val="C00000"/>
                </a:solidFill>
                <a:effectLst>
                  <a:outerShdw blurRad="38100" dist="38100" dir="2700000" algn="tl">
                    <a:srgbClr val="000000">
                      <a:alpha val="43137"/>
                    </a:srgbClr>
                  </a:outerShdw>
                </a:effectLst>
              </a:rPr>
              <a:t>descent with modification</a:t>
            </a:r>
            <a:r>
              <a:rPr lang="en-US" sz="2200" dirty="0" smtClean="0"/>
              <a:t>) </a:t>
            </a:r>
          </a:p>
          <a:p>
            <a:r>
              <a:rPr lang="en-US" sz="2200" dirty="0" smtClean="0"/>
              <a:t>Darwin concluded that all living things have a </a:t>
            </a:r>
            <a:r>
              <a:rPr lang="en-US" sz="2200" b="1" dirty="0" smtClean="0">
                <a:solidFill>
                  <a:srgbClr val="C00000"/>
                </a:solidFill>
                <a:effectLst>
                  <a:outerShdw blurRad="38100" dist="38100" dir="2700000" algn="tl">
                    <a:srgbClr val="000000">
                      <a:alpha val="43137"/>
                    </a:srgbClr>
                  </a:outerShdw>
                </a:effectLst>
              </a:rPr>
              <a:t>common ancestor </a:t>
            </a:r>
            <a:r>
              <a:rPr lang="en-US" sz="2200" dirty="0" smtClean="0"/>
              <a:t>that evolved over time, branched into separate species, and formed diverse forms of life that have either become extinct or exist today. </a:t>
            </a:r>
            <a:endParaRPr lang="en-US" sz="22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arwins Finches"/>
          <p:cNvPicPr>
            <a:picLocks noChangeAspect="1" noChangeArrowheads="1"/>
          </p:cNvPicPr>
          <p:nvPr/>
        </p:nvPicPr>
        <p:blipFill>
          <a:blip r:embed="rId2" cstate="print"/>
          <a:srcRect/>
          <a:stretch>
            <a:fillRect/>
          </a:stretch>
        </p:blipFill>
        <p:spPr bwMode="auto">
          <a:xfrm>
            <a:off x="0" y="838200"/>
            <a:ext cx="9144000" cy="44989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0100l"/>
          <p:cNvPicPr>
            <a:picLocks noChangeAspect="1" noChangeArrowheads="1"/>
          </p:cNvPicPr>
          <p:nvPr/>
        </p:nvPicPr>
        <p:blipFill>
          <a:blip r:embed="rId2" cstate="print"/>
          <a:srcRect l="45828" t="8699" r="12460" b="5327"/>
          <a:stretch>
            <a:fillRect/>
          </a:stretch>
        </p:blipFill>
        <p:spPr>
          <a:xfrm>
            <a:off x="0" y="228600"/>
            <a:ext cx="3352800" cy="4572000"/>
          </a:xfrm>
          <a:prstGeom prst="rect">
            <a:avLst/>
          </a:prstGeom>
          <a:noFill/>
        </p:spPr>
      </p:pic>
      <p:pic>
        <p:nvPicPr>
          <p:cNvPr id="5" name="Picture 8" descr="22-12-InsecticideResist-L"/>
          <p:cNvPicPr>
            <a:picLocks noChangeAspect="1" noChangeArrowheads="1"/>
          </p:cNvPicPr>
          <p:nvPr/>
        </p:nvPicPr>
        <p:blipFill>
          <a:blip r:embed="rId3" cstate="print"/>
          <a:srcRect b="2667"/>
          <a:stretch>
            <a:fillRect/>
          </a:stretch>
        </p:blipFill>
        <p:spPr>
          <a:xfrm>
            <a:off x="3733800" y="0"/>
            <a:ext cx="5181600" cy="679314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G16_09"/>
          <p:cNvPicPr>
            <a:picLocks noChangeAspect="1" noChangeArrowheads="1"/>
          </p:cNvPicPr>
          <p:nvPr/>
        </p:nvPicPr>
        <p:blipFill>
          <a:blip r:embed="rId2" cstate="print"/>
          <a:srcRect b="7097"/>
          <a:stretch>
            <a:fillRect/>
          </a:stretch>
        </p:blipFill>
        <p:spPr bwMode="auto">
          <a:xfrm>
            <a:off x="0" y="0"/>
            <a:ext cx="6567548" cy="3429000"/>
          </a:xfrm>
          <a:prstGeom prst="rect">
            <a:avLst/>
          </a:prstGeom>
          <a:noFill/>
          <a:ln w="9525">
            <a:noFill/>
            <a:miter lim="800000"/>
            <a:headEnd/>
            <a:tailEnd/>
          </a:ln>
        </p:spPr>
      </p:pic>
      <p:pic>
        <p:nvPicPr>
          <p:cNvPr id="5" name="Content Placeholder 4" descr="hawaiian_honeycreepers"/>
          <p:cNvPicPr>
            <a:picLocks noGrp="1" noChangeAspect="1" noChangeArrowheads="1"/>
          </p:cNvPicPr>
          <p:nvPr>
            <p:ph idx="1"/>
          </p:nvPr>
        </p:nvPicPr>
        <p:blipFill>
          <a:blip r:embed="rId3" cstate="print"/>
          <a:srcRect/>
          <a:stretch>
            <a:fillRect/>
          </a:stretch>
        </p:blipFill>
        <p:spPr bwMode="auto">
          <a:xfrm>
            <a:off x="3143250" y="3057525"/>
            <a:ext cx="6000750" cy="3800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525963"/>
          </a:xfrm>
        </p:spPr>
        <p:txBody>
          <a:bodyPr rtlCol="0">
            <a:normAutofit fontScale="77500" lnSpcReduction="20000"/>
          </a:bodyPr>
          <a:lstStyle/>
          <a:p>
            <a:pPr fontAlgn="auto">
              <a:spcAft>
                <a:spcPts val="0"/>
              </a:spcAft>
              <a:buFont typeface="Arial" pitchFamily="34" charset="0"/>
              <a:buNone/>
              <a:defRPr/>
            </a:pPr>
            <a:r>
              <a:rPr lang="en-US" b="1" dirty="0">
                <a:solidFill>
                  <a:srgbClr val="C00000"/>
                </a:solidFill>
              </a:rPr>
              <a:t>Thomas Malthus </a:t>
            </a:r>
            <a:r>
              <a:rPr lang="en-US" dirty="0"/>
              <a:t>(1766-1834) – proposed that there were natural limiting factors, such as food resources, which limited a given population.</a:t>
            </a:r>
          </a:p>
          <a:p>
            <a:pPr fontAlgn="auto">
              <a:spcAft>
                <a:spcPts val="0"/>
              </a:spcAft>
              <a:buFont typeface="Arial" pitchFamily="34" charset="0"/>
              <a:buChar char="•"/>
              <a:defRPr/>
            </a:pPr>
            <a:r>
              <a:rPr lang="en-US" dirty="0"/>
              <a:t>populations as a whole tend to grow exponentially, whereas natural resources grow arithmetically if they grow at all. </a:t>
            </a:r>
          </a:p>
          <a:p>
            <a:pPr fontAlgn="auto">
              <a:spcAft>
                <a:spcPts val="0"/>
              </a:spcAft>
              <a:buFont typeface="Arial" pitchFamily="34" charset="0"/>
              <a:buChar char="•"/>
              <a:defRPr/>
            </a:pPr>
            <a:r>
              <a:rPr lang="en-US" dirty="0"/>
              <a:t>When a population reaches beyond the amount of resources available to its survival, it has reached its </a:t>
            </a:r>
            <a:r>
              <a:rPr lang="en-US" b="1" dirty="0">
                <a:solidFill>
                  <a:srgbClr val="C00000"/>
                </a:solidFill>
              </a:rPr>
              <a:t>carrying capacity</a:t>
            </a:r>
            <a:r>
              <a:rPr lang="en-US" dirty="0">
                <a:solidFill>
                  <a:srgbClr val="C00000"/>
                </a:solidFill>
              </a:rPr>
              <a:t>.</a:t>
            </a:r>
            <a:r>
              <a:rPr lang="en-US" dirty="0"/>
              <a:t> </a:t>
            </a:r>
          </a:p>
          <a:p>
            <a:pPr fontAlgn="auto">
              <a:spcAft>
                <a:spcPts val="0"/>
              </a:spcAft>
              <a:buFont typeface="Arial" pitchFamily="34" charset="0"/>
              <a:buChar char="•"/>
              <a:defRPr/>
            </a:pPr>
            <a:r>
              <a:rPr lang="en-US" dirty="0"/>
              <a:t>When a population reaches its carrying capacity a number of </a:t>
            </a:r>
            <a:r>
              <a:rPr lang="en-US" b="1" dirty="0">
                <a:solidFill>
                  <a:srgbClr val="C00000"/>
                </a:solidFill>
              </a:rPr>
              <a:t>limiting factors</a:t>
            </a:r>
            <a:r>
              <a:rPr lang="en-US" dirty="0"/>
              <a:t>, such as disease or famine, can occur to bring the population down to naturally acceptable limits</a:t>
            </a:r>
          </a:p>
          <a:p>
            <a:pPr fontAlgn="auto">
              <a:spcAft>
                <a:spcPts val="0"/>
              </a:spcAft>
              <a:buFont typeface="Arial" pitchFamily="34" charset="0"/>
              <a:buChar char="•"/>
              <a:defRPr/>
            </a:pPr>
            <a:endParaRPr lang="en-US" dirty="0"/>
          </a:p>
        </p:txBody>
      </p:sp>
      <p:sp>
        <p:nvSpPr>
          <p:cNvPr id="4" name="Title 3"/>
          <p:cNvSpPr>
            <a:spLocks noGrp="1"/>
          </p:cNvSpPr>
          <p:nvPr>
            <p:ph type="title"/>
          </p:nvPr>
        </p:nvSpPr>
        <p:spPr>
          <a:xfrm>
            <a:off x="152400" y="0"/>
            <a:ext cx="8229600" cy="1143000"/>
          </a:xfrm>
        </p:spPr>
        <p:txBody>
          <a:bodyPr/>
          <a:lstStyle/>
          <a:p>
            <a:pPr algn="l"/>
            <a:r>
              <a:rPr lang="en-US" smtClean="0"/>
              <a:t>I. Contributors to Darwin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www.martinsclass.com/aphug/wp-content/uploads/2009/12/malthus.jpg"/>
          <p:cNvPicPr>
            <a:picLocks noChangeAspect="1" noChangeArrowheads="1"/>
          </p:cNvPicPr>
          <p:nvPr/>
        </p:nvPicPr>
        <p:blipFill>
          <a:blip r:embed="rId2" cstate="print"/>
          <a:srcRect/>
          <a:stretch>
            <a:fillRect/>
          </a:stretch>
        </p:blipFill>
        <p:spPr bwMode="auto">
          <a:xfrm>
            <a:off x="381000" y="304800"/>
            <a:ext cx="2468563" cy="3235325"/>
          </a:xfrm>
          <a:prstGeom prst="rect">
            <a:avLst/>
          </a:prstGeom>
          <a:noFill/>
          <a:ln w="9525">
            <a:noFill/>
            <a:miter lim="800000"/>
            <a:headEnd/>
            <a:tailEnd/>
          </a:ln>
        </p:spPr>
      </p:pic>
      <p:sp>
        <p:nvSpPr>
          <p:cNvPr id="16386" name="TextBox 4"/>
          <p:cNvSpPr txBox="1">
            <a:spLocks noChangeArrowheads="1"/>
          </p:cNvSpPr>
          <p:nvPr/>
        </p:nvSpPr>
        <p:spPr bwMode="auto">
          <a:xfrm>
            <a:off x="762000" y="3581400"/>
            <a:ext cx="1801813" cy="369888"/>
          </a:xfrm>
          <a:prstGeom prst="rect">
            <a:avLst/>
          </a:prstGeom>
          <a:noFill/>
          <a:ln w="9525">
            <a:noFill/>
            <a:miter lim="800000"/>
            <a:headEnd/>
            <a:tailEnd/>
          </a:ln>
        </p:spPr>
        <p:txBody>
          <a:bodyPr wrap="none">
            <a:spAutoFit/>
          </a:bodyPr>
          <a:lstStyle/>
          <a:p>
            <a:r>
              <a:rPr lang="en-US">
                <a:latin typeface="Calibri" pitchFamily="34" charset="0"/>
              </a:rPr>
              <a:t>Thomas Malthus </a:t>
            </a:r>
          </a:p>
        </p:txBody>
      </p:sp>
      <p:pic>
        <p:nvPicPr>
          <p:cNvPr id="16387" name="Picture 4" descr="http://static.flickr.com/37/105323655_c2c0627f86.jpg"/>
          <p:cNvPicPr>
            <a:picLocks noChangeAspect="1" noChangeArrowheads="1"/>
          </p:cNvPicPr>
          <p:nvPr/>
        </p:nvPicPr>
        <p:blipFill>
          <a:blip r:embed="rId3" cstate="print"/>
          <a:srcRect l="2950" r="2489" b="3510"/>
          <a:stretch>
            <a:fillRect/>
          </a:stretch>
        </p:blipFill>
        <p:spPr bwMode="auto">
          <a:xfrm>
            <a:off x="2971800" y="2133600"/>
            <a:ext cx="6002338" cy="4572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l"/>
            <a:r>
              <a:rPr lang="en-US" smtClean="0"/>
              <a:t>I. Contributors to Darwin</a:t>
            </a:r>
          </a:p>
        </p:txBody>
      </p:sp>
      <p:sp>
        <p:nvSpPr>
          <p:cNvPr id="3" name="Content Placeholder 2"/>
          <p:cNvSpPr>
            <a:spLocks noGrp="1"/>
          </p:cNvSpPr>
          <p:nvPr>
            <p:ph idx="1"/>
          </p:nvPr>
        </p:nvSpPr>
        <p:spPr>
          <a:xfrm>
            <a:off x="533400" y="1143000"/>
            <a:ext cx="8229600" cy="4525963"/>
          </a:xfrm>
        </p:spPr>
        <p:txBody>
          <a:bodyPr rtlCol="0">
            <a:normAutofit fontScale="77500" lnSpcReduction="20000"/>
          </a:bodyPr>
          <a:lstStyle/>
          <a:p>
            <a:pPr fontAlgn="auto">
              <a:spcAft>
                <a:spcPts val="0"/>
              </a:spcAft>
              <a:buFont typeface="Arial" pitchFamily="34" charset="0"/>
              <a:buNone/>
              <a:defRPr/>
            </a:pPr>
            <a:r>
              <a:rPr lang="en-US" b="1" dirty="0">
                <a:solidFill>
                  <a:srgbClr val="C00000"/>
                </a:solidFill>
                <a:effectLst>
                  <a:outerShdw blurRad="38100" dist="38100" dir="2700000" algn="tl">
                    <a:srgbClr val="000000">
                      <a:alpha val="43137"/>
                    </a:srgbClr>
                  </a:outerShdw>
                </a:effectLst>
              </a:rPr>
              <a:t>Charles Lyell</a:t>
            </a:r>
            <a:r>
              <a:rPr lang="en-US" dirty="0">
                <a:solidFill>
                  <a:srgbClr val="C0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(1797-1875) </a:t>
            </a:r>
          </a:p>
          <a:p>
            <a:pPr fontAlgn="auto">
              <a:spcAft>
                <a:spcPts val="0"/>
              </a:spcAft>
              <a:buFont typeface="Arial" pitchFamily="34" charset="0"/>
              <a:buChar char="•"/>
              <a:defRPr/>
            </a:pPr>
            <a:r>
              <a:rPr lang="en-US" dirty="0" err="1">
                <a:effectLst>
                  <a:outerShdw blurRad="38100" dist="38100" dir="2700000" algn="tl">
                    <a:srgbClr val="000000">
                      <a:alpha val="43137"/>
                    </a:srgbClr>
                  </a:outerShdw>
                </a:effectLst>
              </a:rPr>
              <a:t>catastrophism</a:t>
            </a:r>
            <a:r>
              <a:rPr lang="en-US" dirty="0">
                <a:effectLst>
                  <a:outerShdw blurRad="38100" dist="38100" dir="2700000" algn="tl">
                    <a:srgbClr val="000000">
                      <a:alpha val="43137"/>
                    </a:srgbClr>
                  </a:outerShdw>
                </a:effectLst>
              </a:rPr>
              <a:t> theory was wrong.  He believed that there primarily have been slower, progressive changes.  </a:t>
            </a:r>
          </a:p>
          <a:p>
            <a:pPr fontAlgn="auto">
              <a:spcAft>
                <a:spcPts val="0"/>
              </a:spcAft>
              <a:buFont typeface="Arial" pitchFamily="34" charset="0"/>
              <a:buChar char="•"/>
              <a:defRPr/>
            </a:pPr>
            <a:r>
              <a:rPr lang="en-US" i="1" dirty="0">
                <a:effectLst>
                  <a:outerShdw blurRad="38100" dist="38100" dir="2700000" algn="tl">
                    <a:srgbClr val="000000">
                      <a:alpha val="43137"/>
                    </a:srgbClr>
                  </a:outerShdw>
                </a:effectLst>
              </a:rPr>
              <a:t>Principles of Geology</a:t>
            </a:r>
            <a:r>
              <a:rPr lang="en-US" dirty="0">
                <a:effectLst>
                  <a:outerShdw blurRad="38100" dist="38100" dir="2700000" algn="tl">
                    <a:srgbClr val="000000">
                      <a:alpha val="43137"/>
                    </a:srgbClr>
                  </a:outerShdw>
                </a:effectLst>
              </a:rPr>
              <a:t> (1830-1833): earth must be very old and that it has been subject to the same sort of natural processes in the past that operate today in shaping the land including </a:t>
            </a:r>
            <a:r>
              <a:rPr lang="en-US" b="1" dirty="0">
                <a:solidFill>
                  <a:srgbClr val="C00000"/>
                </a:solidFill>
                <a:effectLst>
                  <a:outerShdw blurRad="38100" dist="38100" dir="2700000" algn="tl">
                    <a:srgbClr val="000000">
                      <a:alpha val="43137"/>
                    </a:srgbClr>
                  </a:outerShdw>
                </a:effectLst>
              </a:rPr>
              <a:t>erosion, earthquakes, glacial movements, volcanoes</a:t>
            </a:r>
            <a:r>
              <a:rPr lang="en-US" dirty="0">
                <a:effectLst>
                  <a:outerShdw blurRad="38100" dist="38100" dir="2700000" algn="tl">
                    <a:srgbClr val="000000">
                      <a:alpha val="43137"/>
                    </a:srgbClr>
                  </a:outerShdw>
                </a:effectLst>
              </a:rPr>
              <a:t>, and even the decomposition of plants and animals</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evidence for the theory of </a:t>
            </a:r>
            <a:r>
              <a:rPr lang="en-US" b="1" dirty="0" err="1">
                <a:solidFill>
                  <a:srgbClr val="C00000"/>
                </a:solidFill>
                <a:effectLst>
                  <a:outerShdw blurRad="38100" dist="38100" dir="2700000" algn="tl">
                    <a:srgbClr val="000000">
                      <a:alpha val="43137"/>
                    </a:srgbClr>
                  </a:outerShdw>
                </a:effectLst>
              </a:rPr>
              <a:t>uniformitarianism</a:t>
            </a:r>
            <a:r>
              <a:rPr lang="en-US" dirty="0">
                <a:effectLst>
                  <a:outerShdw blurRad="38100" dist="38100" dir="2700000" algn="tl">
                    <a:srgbClr val="000000">
                      <a:alpha val="43137"/>
                    </a:srgbClr>
                  </a:outerShdw>
                </a:effectLst>
              </a:rPr>
              <a:t> - natural forces now changing the shape of the earth's surface have been operating in the past much the same way. .  </a:t>
            </a: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helped Darwin understand biological evolution </a:t>
            </a:r>
          </a:p>
          <a:p>
            <a:pPr fontAlgn="auto">
              <a:spcAft>
                <a:spcPts val="0"/>
              </a:spcAft>
              <a:buFont typeface="Arial" pitchFamily="34" charset="0"/>
              <a:buNone/>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content.answcdn.com/main/content/img/scitech/HSsircha.jpg"/>
          <p:cNvPicPr>
            <a:picLocks noChangeAspect="1" noChangeArrowheads="1"/>
          </p:cNvPicPr>
          <p:nvPr/>
        </p:nvPicPr>
        <p:blipFill>
          <a:blip r:embed="rId2" cstate="print"/>
          <a:srcRect/>
          <a:stretch>
            <a:fillRect/>
          </a:stretch>
        </p:blipFill>
        <p:spPr bwMode="auto">
          <a:xfrm>
            <a:off x="0" y="0"/>
            <a:ext cx="2209800" cy="2951163"/>
          </a:xfrm>
          <a:prstGeom prst="rect">
            <a:avLst/>
          </a:prstGeom>
          <a:noFill/>
          <a:ln w="9525">
            <a:noFill/>
            <a:miter lim="800000"/>
            <a:headEnd/>
            <a:tailEnd/>
          </a:ln>
        </p:spPr>
      </p:pic>
      <p:sp>
        <p:nvSpPr>
          <p:cNvPr id="21506" name="TextBox 4"/>
          <p:cNvSpPr txBox="1">
            <a:spLocks noChangeArrowheads="1"/>
          </p:cNvSpPr>
          <p:nvPr/>
        </p:nvSpPr>
        <p:spPr bwMode="auto">
          <a:xfrm>
            <a:off x="774700" y="2906713"/>
            <a:ext cx="596900" cy="369887"/>
          </a:xfrm>
          <a:prstGeom prst="rect">
            <a:avLst/>
          </a:prstGeom>
          <a:noFill/>
          <a:ln w="9525">
            <a:noFill/>
            <a:miter lim="800000"/>
            <a:headEnd/>
            <a:tailEnd/>
          </a:ln>
        </p:spPr>
        <p:txBody>
          <a:bodyPr wrap="none">
            <a:spAutoFit/>
          </a:bodyPr>
          <a:lstStyle/>
          <a:p>
            <a:r>
              <a:rPr lang="en-US">
                <a:latin typeface="Calibri" pitchFamily="34" charset="0"/>
              </a:rPr>
              <a:t>Lyell</a:t>
            </a:r>
          </a:p>
        </p:txBody>
      </p:sp>
      <p:pic>
        <p:nvPicPr>
          <p:cNvPr id="21507" name="Picture 4" descr="http://evolution.berkeley.edu/evolibrary/images/history/rockcycle2.gif"/>
          <p:cNvPicPr>
            <a:picLocks noChangeAspect="1" noChangeArrowheads="1"/>
          </p:cNvPicPr>
          <p:nvPr/>
        </p:nvPicPr>
        <p:blipFill>
          <a:blip r:embed="rId3" cstate="print"/>
          <a:srcRect/>
          <a:stretch>
            <a:fillRect/>
          </a:stretch>
        </p:blipFill>
        <p:spPr bwMode="auto">
          <a:xfrm>
            <a:off x="2667000" y="1600200"/>
            <a:ext cx="6107113" cy="4648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3276600"/>
          </a:xfrm>
        </p:spPr>
        <p:txBody>
          <a:bodyPr rtlCol="0">
            <a:normAutofit fontScale="77500" lnSpcReduction="20000"/>
          </a:bodyPr>
          <a:lstStyle/>
          <a:p>
            <a:pPr fontAlgn="auto">
              <a:spcAft>
                <a:spcPts val="0"/>
              </a:spcAft>
              <a:buFont typeface="Arial" pitchFamily="34" charset="0"/>
              <a:buChar char="•"/>
              <a:defRPr/>
            </a:pPr>
            <a:r>
              <a:rPr lang="en-US" b="1" dirty="0">
                <a:solidFill>
                  <a:srgbClr val="C00000"/>
                </a:solidFill>
                <a:effectLst>
                  <a:outerShdw blurRad="38100" dist="38100" dir="2700000" algn="tl">
                    <a:srgbClr val="000000">
                      <a:alpha val="43137"/>
                    </a:srgbClr>
                  </a:outerShdw>
                </a:effectLst>
              </a:rPr>
              <a:t>Biogeography </a:t>
            </a:r>
            <a:r>
              <a:rPr lang="en-US" b="1" dirty="0">
                <a:effectLst>
                  <a:outerShdw blurRad="38100" dist="38100" dir="2700000" algn="tl">
                    <a:srgbClr val="000000">
                      <a:alpha val="43137"/>
                    </a:srgbClr>
                  </a:outerShdw>
                </a:effectLst>
              </a:rPr>
              <a:t>- study of the distribution of life forms over geographical areas.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provides evidence for evolution and common descent as well as testable predictions</a:t>
            </a:r>
          </a:p>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b="1" dirty="0">
                <a:solidFill>
                  <a:srgbClr val="C00000"/>
                </a:solidFill>
                <a:effectLst>
                  <a:outerShdw blurRad="38100" dist="38100" dir="2700000" algn="tl">
                    <a:srgbClr val="000000">
                      <a:alpha val="43137"/>
                    </a:srgbClr>
                  </a:outerShdw>
                </a:effectLst>
              </a:rPr>
              <a:t>Molecular Biology</a:t>
            </a:r>
            <a:r>
              <a:rPr lang="en-US" b="1" dirty="0">
                <a:effectLst>
                  <a:outerShdw blurRad="38100" dist="38100" dir="2700000" algn="tl">
                    <a:srgbClr val="000000">
                      <a:alpha val="43137"/>
                    </a:srgbClr>
                  </a:outerShdw>
                </a:effectLst>
              </a:rPr>
              <a:t>: studies macromolecules and the macromolecular mechanisms found in living things, such as the molecular nature of the gene and its mechanisms of </a:t>
            </a:r>
            <a:r>
              <a:rPr lang="en-US" b="1" dirty="0">
                <a:solidFill>
                  <a:srgbClr val="C00000"/>
                </a:solidFill>
                <a:effectLst>
                  <a:outerShdw blurRad="38100" dist="38100" dir="2700000" algn="tl">
                    <a:srgbClr val="000000">
                      <a:alpha val="43137"/>
                    </a:srgbClr>
                  </a:outerShdw>
                </a:effectLst>
              </a:rPr>
              <a:t>gene replication, mutation, &amp; expression.</a:t>
            </a:r>
          </a:p>
          <a:p>
            <a:pPr fontAlgn="auto">
              <a:spcAft>
                <a:spcPts val="0"/>
              </a:spcAft>
              <a:buFont typeface="Arial" pitchFamily="34" charset="0"/>
              <a:buChar char="•"/>
              <a:defRPr/>
            </a:pPr>
            <a:endParaRPr lang="en-US" dirty="0"/>
          </a:p>
        </p:txBody>
      </p:sp>
      <p:pic>
        <p:nvPicPr>
          <p:cNvPr id="22530" name="Picture 2" descr="http://www.icess.ucsb.edu/images/main/home_earth_spheres.jpg"/>
          <p:cNvPicPr>
            <a:picLocks noChangeAspect="1" noChangeArrowheads="1"/>
          </p:cNvPicPr>
          <p:nvPr/>
        </p:nvPicPr>
        <p:blipFill>
          <a:blip r:embed="rId2" cstate="print"/>
          <a:srcRect/>
          <a:stretch>
            <a:fillRect/>
          </a:stretch>
        </p:blipFill>
        <p:spPr bwMode="auto">
          <a:xfrm>
            <a:off x="0" y="3886200"/>
            <a:ext cx="3184525" cy="2971800"/>
          </a:xfrm>
          <a:prstGeom prst="rect">
            <a:avLst/>
          </a:prstGeom>
          <a:noFill/>
          <a:ln w="9525">
            <a:noFill/>
            <a:miter lim="800000"/>
            <a:headEnd/>
            <a:tailEnd/>
          </a:ln>
        </p:spPr>
      </p:pic>
      <p:pic>
        <p:nvPicPr>
          <p:cNvPr id="22531" name="Picture 4" descr="http://www.exponent.com/files/Uploads/Images/toxicology/dna1.jpg"/>
          <p:cNvPicPr>
            <a:picLocks noChangeAspect="1" noChangeArrowheads="1"/>
          </p:cNvPicPr>
          <p:nvPr/>
        </p:nvPicPr>
        <p:blipFill>
          <a:blip r:embed="rId3" cstate="print"/>
          <a:srcRect/>
          <a:stretch>
            <a:fillRect/>
          </a:stretch>
        </p:blipFill>
        <p:spPr bwMode="auto">
          <a:xfrm>
            <a:off x="6686550" y="3581400"/>
            <a:ext cx="2457450" cy="32766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352800"/>
          </a:xfrm>
        </p:spPr>
        <p:txBody>
          <a:bodyPr rtlCol="0">
            <a:normAutofit fontScale="92500" lnSpcReduction="10000"/>
          </a:bodyPr>
          <a:lstStyle/>
          <a:p>
            <a:pPr fontAlgn="auto">
              <a:spcAft>
                <a:spcPts val="0"/>
              </a:spcAft>
              <a:buFont typeface="Arial" pitchFamily="34" charset="0"/>
              <a:buNone/>
              <a:defRPr/>
            </a:pPr>
            <a:r>
              <a:rPr lang="en-US" b="1" dirty="0">
                <a:solidFill>
                  <a:srgbClr val="C00000"/>
                </a:solidFill>
              </a:rPr>
              <a:t>Alfred </a:t>
            </a:r>
            <a:r>
              <a:rPr lang="en-US" b="1" dirty="0" err="1">
                <a:solidFill>
                  <a:srgbClr val="C00000"/>
                </a:solidFill>
              </a:rPr>
              <a:t>Russel</a:t>
            </a:r>
            <a:r>
              <a:rPr lang="en-US" b="1" dirty="0">
                <a:solidFill>
                  <a:srgbClr val="C00000"/>
                </a:solidFill>
              </a:rPr>
              <a:t> Wallace</a:t>
            </a:r>
            <a:r>
              <a:rPr lang="en-US" dirty="0">
                <a:solidFill>
                  <a:srgbClr val="C00000"/>
                </a:solidFill>
              </a:rPr>
              <a:t> </a:t>
            </a:r>
            <a:r>
              <a:rPr lang="en-US" dirty="0"/>
              <a:t>(1823–1913) – “father of </a:t>
            </a:r>
            <a:r>
              <a:rPr lang="en-US" b="1" dirty="0">
                <a:solidFill>
                  <a:srgbClr val="C00000"/>
                </a:solidFill>
              </a:rPr>
              <a:t>biogeography</a:t>
            </a:r>
            <a:r>
              <a:rPr lang="en-US" dirty="0"/>
              <a:t>” </a:t>
            </a:r>
          </a:p>
          <a:p>
            <a:pPr fontAlgn="auto">
              <a:spcAft>
                <a:spcPts val="0"/>
              </a:spcAft>
              <a:buFont typeface="Arial" pitchFamily="34" charset="0"/>
              <a:buChar char="•"/>
              <a:defRPr/>
            </a:pPr>
            <a:r>
              <a:rPr lang="en-US" dirty="0"/>
              <a:t>Independently came to same Conclusion as Darwin that species changed over time because of their struggle for existence</a:t>
            </a:r>
          </a:p>
          <a:p>
            <a:pPr fontAlgn="auto">
              <a:spcAft>
                <a:spcPts val="0"/>
              </a:spcAft>
              <a:buFont typeface="Arial" pitchFamily="34" charset="0"/>
              <a:buChar char="•"/>
              <a:defRPr/>
            </a:pPr>
            <a:r>
              <a:rPr lang="en-US" dirty="0"/>
              <a:t>When Darwin read Wallace’s essay, he knew he had to publish his findings</a:t>
            </a:r>
          </a:p>
          <a:p>
            <a:pPr fontAlgn="auto">
              <a:spcAft>
                <a:spcPts val="0"/>
              </a:spcAft>
              <a:buFont typeface="Arial" pitchFamily="34" charset="0"/>
              <a:buNone/>
              <a:defRPr/>
            </a:pPr>
            <a:endParaRPr lang="en-US" dirty="0"/>
          </a:p>
        </p:txBody>
      </p:sp>
      <p:sp>
        <p:nvSpPr>
          <p:cNvPr id="4" name="Title 1"/>
          <p:cNvSpPr>
            <a:spLocks noGrp="1"/>
          </p:cNvSpPr>
          <p:nvPr>
            <p:ph type="title"/>
          </p:nvPr>
        </p:nvSpPr>
        <p:spPr/>
        <p:txBody>
          <a:bodyPr rtlCol="0">
            <a:normAutofit fontScale="90000"/>
          </a:bodyPr>
          <a:lstStyle/>
          <a:p>
            <a:pPr algn="l" fontAlgn="auto">
              <a:spcAft>
                <a:spcPts val="0"/>
              </a:spcAft>
              <a:defRPr/>
            </a:pPr>
            <a:r>
              <a:rPr lang="en-US" dirty="0"/>
              <a:t>I. Contributors to Darwin </a:t>
            </a:r>
            <a:br>
              <a:rPr lang="en-US" dirty="0"/>
            </a:br>
            <a:endParaRPr lang="en-US" dirty="0"/>
          </a:p>
        </p:txBody>
      </p:sp>
      <p:pic>
        <p:nvPicPr>
          <p:cNvPr id="17411" name="Picture 2" descr="http://www.libraries.uc.edu/libraries/arb/exhibits/darwin/images/alfredrusselwallace_000.jpg"/>
          <p:cNvPicPr>
            <a:picLocks noChangeAspect="1" noChangeArrowheads="1"/>
          </p:cNvPicPr>
          <p:nvPr/>
        </p:nvPicPr>
        <p:blipFill>
          <a:blip r:embed="rId2" cstate="print"/>
          <a:srcRect/>
          <a:stretch>
            <a:fillRect/>
          </a:stretch>
        </p:blipFill>
        <p:spPr bwMode="auto">
          <a:xfrm>
            <a:off x="6629400" y="3657600"/>
            <a:ext cx="2151063" cy="3000375"/>
          </a:xfrm>
          <a:prstGeom prst="rect">
            <a:avLst/>
          </a:prstGeom>
          <a:noFill/>
          <a:ln w="9525">
            <a:noFill/>
            <a:miter lim="800000"/>
            <a:headEnd/>
            <a:tailEnd/>
          </a:ln>
        </p:spPr>
      </p:pic>
      <p:pic>
        <p:nvPicPr>
          <p:cNvPr id="17412" name="Picture 4" descr="http://ccma.nos.noaa.gov/products/biogeography/hawaii_cd_07/htm/images/manual/BIOGEO_collage.jpg"/>
          <p:cNvPicPr>
            <a:picLocks noChangeAspect="1" noChangeArrowheads="1"/>
          </p:cNvPicPr>
          <p:nvPr/>
        </p:nvPicPr>
        <p:blipFill>
          <a:blip r:embed="rId3" cstate="print"/>
          <a:srcRect/>
          <a:stretch>
            <a:fillRect/>
          </a:stretch>
        </p:blipFill>
        <p:spPr bwMode="auto">
          <a:xfrm>
            <a:off x="838200" y="4038600"/>
            <a:ext cx="2514600" cy="26368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u="sng" dirty="0"/>
              <a:t>Evolution</a:t>
            </a:r>
            <a:r>
              <a:rPr lang="en-US" dirty="0"/>
              <a:t/>
            </a:r>
            <a:br>
              <a:rPr lang="en-US" dirty="0"/>
            </a:br>
            <a:endParaRPr lang="en-US" dirty="0"/>
          </a:p>
        </p:txBody>
      </p:sp>
      <p:sp>
        <p:nvSpPr>
          <p:cNvPr id="3" name="Content Placeholder 2"/>
          <p:cNvSpPr>
            <a:spLocks noGrp="1"/>
          </p:cNvSpPr>
          <p:nvPr>
            <p:ph idx="1"/>
          </p:nvPr>
        </p:nvSpPr>
        <p:spPr>
          <a:xfrm>
            <a:off x="609600" y="990600"/>
            <a:ext cx="8229600" cy="4525963"/>
          </a:xfrm>
        </p:spPr>
        <p:txBody>
          <a:bodyPr/>
          <a:lstStyle/>
          <a:p>
            <a:pPr algn="ctr">
              <a:buFont typeface="Arial" charset="0"/>
              <a:buNone/>
            </a:pPr>
            <a:r>
              <a:rPr lang="en-US" b="1" smtClean="0"/>
              <a:t>** Charles Darwin’s theory of evolution by natural selection was shaped by the works of several other scientists **</a:t>
            </a:r>
          </a:p>
          <a:p>
            <a:pPr>
              <a:buFont typeface="Arial" charset="0"/>
              <a:buNone/>
            </a:pPr>
            <a:endParaRPr lang="en-US" smtClean="0"/>
          </a:p>
        </p:txBody>
      </p:sp>
      <p:pic>
        <p:nvPicPr>
          <p:cNvPr id="14339" name="Picture 2" descr="http://ags-ligenlewe.com/wp-content/uploads/2009/09/addis-darwin-bday-cartoon.jpg"/>
          <p:cNvPicPr>
            <a:picLocks noChangeAspect="1" noChangeArrowheads="1"/>
          </p:cNvPicPr>
          <p:nvPr/>
        </p:nvPicPr>
        <p:blipFill>
          <a:blip r:embed="rId2" cstate="print"/>
          <a:srcRect/>
          <a:stretch>
            <a:fillRect/>
          </a:stretch>
        </p:blipFill>
        <p:spPr bwMode="auto">
          <a:xfrm>
            <a:off x="1524000" y="2454275"/>
            <a:ext cx="6172200" cy="42513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dirty="0" smtClean="0">
                <a:solidFill>
                  <a:srgbClr val="FF0000"/>
                </a:solidFill>
              </a:rPr>
              <a:t>NeoDarwinism</a:t>
            </a:r>
            <a:r>
              <a:rPr lang="en-US" dirty="0" smtClean="0"/>
              <a:t>: the modification of Darwin’s original theory to include genetics following Mendel’s research</a:t>
            </a:r>
          </a:p>
          <a:p>
            <a:pPr marL="0" indent="0">
              <a:buNone/>
            </a:pPr>
            <a:r>
              <a:rPr lang="en-US" dirty="0" smtClean="0"/>
              <a:t>Current Research:</a:t>
            </a:r>
          </a:p>
          <a:p>
            <a:pPr marL="0" indent="0">
              <a:buNone/>
            </a:pPr>
            <a:r>
              <a:rPr lang="en-US" dirty="0" smtClean="0"/>
              <a:t>Marc W. </a:t>
            </a:r>
            <a:r>
              <a:rPr lang="en-US" dirty="0" err="1" smtClean="0"/>
              <a:t>Kirschner</a:t>
            </a:r>
            <a:r>
              <a:rPr lang="en-US" dirty="0" smtClean="0"/>
              <a:t> &amp; John C. Gerhart proposed a new theory of facilitated variation, which seeks to explain how animals generate changes in their physical appearance from genetic changes. They suggest that small changes in core processes have resulted in large scale changes in different organisms.</a:t>
            </a:r>
            <a:endParaRPr lang="en-US" dirty="0"/>
          </a:p>
        </p:txBody>
      </p:sp>
    </p:spTree>
    <p:extLst>
      <p:ext uri="{BB962C8B-B14F-4D97-AF65-F5344CB8AC3E}">
        <p14:creationId xmlns:p14="http://schemas.microsoft.com/office/powerpoint/2010/main" val="3759659366"/>
      </p:ext>
    </p:extLst>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dirty="0"/>
              <a:t>II. Experiments </a:t>
            </a:r>
            <a:br>
              <a:rPr lang="en-US" dirty="0"/>
            </a:br>
            <a:endParaRPr lang="en-US" dirty="0"/>
          </a:p>
        </p:txBody>
      </p:sp>
      <p:sp>
        <p:nvSpPr>
          <p:cNvPr id="3" name="Content Placeholder 2"/>
          <p:cNvSpPr>
            <a:spLocks noGrp="1"/>
          </p:cNvSpPr>
          <p:nvPr>
            <p:ph idx="1"/>
          </p:nvPr>
        </p:nvSpPr>
        <p:spPr>
          <a:xfrm>
            <a:off x="533400" y="990600"/>
            <a:ext cx="8229600" cy="4525963"/>
          </a:xfrm>
        </p:spPr>
        <p:txBody>
          <a:bodyPr rtlCol="0">
            <a:normAutofit/>
          </a:bodyPr>
          <a:lstStyle/>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Spontaneous </a:t>
            </a:r>
            <a:r>
              <a:rPr lang="en-US" dirty="0">
                <a:effectLst>
                  <a:outerShdw blurRad="38100" dist="38100" dir="2700000" algn="tl">
                    <a:srgbClr val="000000">
                      <a:alpha val="43137"/>
                    </a:srgbClr>
                  </a:outerShdw>
                </a:effectLst>
              </a:rPr>
              <a:t>Generation: principle that states life originates from </a:t>
            </a:r>
            <a:r>
              <a:rPr lang="en-US" b="1" dirty="0">
                <a:solidFill>
                  <a:srgbClr val="C00000"/>
                </a:solidFill>
                <a:effectLst>
                  <a:outerShdw blurRad="38100" dist="38100" dir="2700000" algn="tl">
                    <a:srgbClr val="000000">
                      <a:alpha val="43137"/>
                    </a:srgbClr>
                  </a:outerShdw>
                </a:effectLst>
              </a:rPr>
              <a:t>inanimate matter</a:t>
            </a:r>
            <a:r>
              <a:rPr lang="en-US" dirty="0">
                <a:solidFill>
                  <a:srgbClr val="C00000"/>
                </a:solidFill>
                <a:effectLst>
                  <a:outerShdw blurRad="38100" dist="38100" dir="2700000" algn="tl">
                    <a:srgbClr val="000000">
                      <a:alpha val="43137"/>
                    </a:srgbClr>
                  </a:outerShdw>
                </a:effectLst>
              </a:rPr>
              <a:t> </a:t>
            </a:r>
            <a:r>
              <a:rPr lang="en-US" dirty="0" smtClean="0">
                <a:solidFill>
                  <a:srgbClr val="C00000"/>
                </a:solidFill>
                <a:effectLst>
                  <a:outerShdw blurRad="38100" dist="38100" dir="2700000" algn="tl">
                    <a:srgbClr val="000000">
                      <a:alpha val="43137"/>
                    </a:srgbClr>
                  </a:outerShdw>
                </a:effectLst>
              </a:rPr>
              <a:t>(</a:t>
            </a:r>
            <a:r>
              <a:rPr lang="en-US" dirty="0" err="1" smtClean="0">
                <a:solidFill>
                  <a:srgbClr val="C00000"/>
                </a:solidFill>
                <a:effectLst>
                  <a:outerShdw blurRad="38100" dist="38100" dir="2700000" algn="tl">
                    <a:srgbClr val="000000">
                      <a:alpha val="43137"/>
                    </a:srgbClr>
                  </a:outerShdw>
                </a:effectLst>
              </a:rPr>
              <a:t>abiogenesis</a:t>
            </a:r>
            <a:r>
              <a:rPr lang="en-US" dirty="0" smtClean="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n-US" dirty="0"/>
          </a:p>
        </p:txBody>
      </p:sp>
      <p:pic>
        <p:nvPicPr>
          <p:cNvPr id="23555" name="Picture 2" descr="http://t2.gstatic.com/images?q=tbn:hfGKWjfEo02aIM:http://i217.photobucket.com/albums/cc107/amylu224/All%20Animals/Horses/MotherAndBabyGiraffe1.jpg&amp;t=1"/>
          <p:cNvPicPr>
            <a:picLocks noChangeAspect="1" noChangeArrowheads="1"/>
          </p:cNvPicPr>
          <p:nvPr/>
        </p:nvPicPr>
        <p:blipFill>
          <a:blip r:embed="rId2" cstate="print"/>
          <a:srcRect/>
          <a:stretch>
            <a:fillRect/>
          </a:stretch>
        </p:blipFill>
        <p:spPr bwMode="auto">
          <a:xfrm>
            <a:off x="152400" y="3276600"/>
            <a:ext cx="2543175" cy="1800225"/>
          </a:xfrm>
          <a:prstGeom prst="rect">
            <a:avLst/>
          </a:prstGeom>
          <a:noFill/>
          <a:ln w="9525">
            <a:noFill/>
            <a:miter lim="800000"/>
            <a:headEnd/>
            <a:tailEnd/>
          </a:ln>
        </p:spPr>
      </p:pic>
      <p:pic>
        <p:nvPicPr>
          <p:cNvPr id="23556" name="Picture 4" descr="http://megrosales.files.wordpress.com/2009/11/animal_mother_baby-6.jpg"/>
          <p:cNvPicPr>
            <a:picLocks noChangeAspect="1" noChangeArrowheads="1"/>
          </p:cNvPicPr>
          <p:nvPr/>
        </p:nvPicPr>
        <p:blipFill>
          <a:blip r:embed="rId3" cstate="print"/>
          <a:srcRect/>
          <a:stretch>
            <a:fillRect/>
          </a:stretch>
        </p:blipFill>
        <p:spPr bwMode="auto">
          <a:xfrm>
            <a:off x="6175375" y="3200400"/>
            <a:ext cx="2968625" cy="1895475"/>
          </a:xfrm>
          <a:prstGeom prst="rect">
            <a:avLst/>
          </a:prstGeom>
          <a:noFill/>
          <a:ln w="9525">
            <a:noFill/>
            <a:miter lim="800000"/>
            <a:headEnd/>
            <a:tailEnd/>
          </a:ln>
        </p:spPr>
      </p:pic>
      <p:pic>
        <p:nvPicPr>
          <p:cNvPr id="23557" name="Picture 6" descr="http://static-www.icr.org/i/articles/imp/imp-313.jpg"/>
          <p:cNvPicPr>
            <a:picLocks noChangeAspect="1" noChangeArrowheads="1"/>
          </p:cNvPicPr>
          <p:nvPr/>
        </p:nvPicPr>
        <p:blipFill>
          <a:blip r:embed="rId4" cstate="print"/>
          <a:srcRect/>
          <a:stretch>
            <a:fillRect/>
          </a:stretch>
        </p:blipFill>
        <p:spPr bwMode="auto">
          <a:xfrm>
            <a:off x="2667000" y="4737100"/>
            <a:ext cx="3438525" cy="21209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b="1" dirty="0"/>
              <a:t>Aristotle </a:t>
            </a:r>
            <a:r>
              <a:rPr lang="en-US" dirty="0"/>
              <a:t>(384-322 B.C.)</a:t>
            </a:r>
          </a:p>
          <a:p>
            <a:pPr lvl="0"/>
            <a:r>
              <a:rPr lang="en-US" dirty="0"/>
              <a:t>One of the earliest known thinkers to believe in spontaneous generation.</a:t>
            </a:r>
          </a:p>
          <a:p>
            <a:pPr lvl="0"/>
            <a:r>
              <a:rPr lang="en-US" dirty="0"/>
              <a:t>Spontaneous generation (abiogenesis): idea that living organisms came from </a:t>
            </a:r>
            <a:r>
              <a:rPr lang="en-US" dirty="0" smtClean="0">
                <a:solidFill>
                  <a:srgbClr val="FF0000"/>
                </a:solidFill>
              </a:rPr>
              <a:t>nonliving </a:t>
            </a:r>
            <a:r>
              <a:rPr lang="en-US" dirty="0" smtClean="0"/>
              <a:t>matter</a:t>
            </a:r>
            <a:r>
              <a:rPr lang="en-US" dirty="0"/>
              <a:t>.</a:t>
            </a:r>
          </a:p>
          <a:p>
            <a:r>
              <a:rPr lang="en-US" dirty="0"/>
              <a:t>Until the late 1800s, many still believed in this idea, which we now know is incorrect based on the Cell Theory.</a:t>
            </a:r>
            <a:endParaRPr lang="en-US" dirty="0"/>
          </a:p>
        </p:txBody>
      </p:sp>
    </p:spTree>
    <p:extLst>
      <p:ext uri="{BB962C8B-B14F-4D97-AF65-F5344CB8AC3E}">
        <p14:creationId xmlns:p14="http://schemas.microsoft.com/office/powerpoint/2010/main" val="3529734905"/>
      </p:ext>
    </p:extLst>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a:r>
              <a:rPr lang="en-US" smtClean="0"/>
              <a:t>II. Experiments</a:t>
            </a:r>
          </a:p>
        </p:txBody>
      </p:sp>
      <p:sp>
        <p:nvSpPr>
          <p:cNvPr id="3" name="Content Placeholder 2"/>
          <p:cNvSpPr>
            <a:spLocks noGrp="1"/>
          </p:cNvSpPr>
          <p:nvPr>
            <p:ph idx="1"/>
          </p:nvPr>
        </p:nvSpPr>
        <p:spPr>
          <a:xfrm>
            <a:off x="533400" y="1143000"/>
            <a:ext cx="8229600" cy="4038600"/>
          </a:xfrm>
        </p:spPr>
        <p:txBody>
          <a:bodyPr rtlCol="0">
            <a:normAutofit fontScale="77500" lnSpcReduction="20000"/>
          </a:bodyPr>
          <a:lstStyle/>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1668: </a:t>
            </a:r>
            <a:r>
              <a:rPr lang="en-US" b="1" dirty="0">
                <a:solidFill>
                  <a:srgbClr val="C00000"/>
                </a:solidFill>
                <a:effectLst>
                  <a:outerShdw blurRad="38100" dist="38100" dir="2700000" algn="tl">
                    <a:srgbClr val="000000">
                      <a:alpha val="43137"/>
                    </a:srgbClr>
                  </a:outerShdw>
                </a:effectLst>
              </a:rPr>
              <a:t>Francisco </a:t>
            </a:r>
            <a:r>
              <a:rPr lang="en-US" b="1" dirty="0" err="1">
                <a:solidFill>
                  <a:srgbClr val="C00000"/>
                </a:solidFill>
                <a:effectLst>
                  <a:outerShdw blurRad="38100" dist="38100" dir="2700000" algn="tl">
                    <a:srgbClr val="000000">
                      <a:alpha val="43137"/>
                    </a:srgbClr>
                  </a:outerShdw>
                </a:effectLst>
              </a:rPr>
              <a:t>Redi</a:t>
            </a:r>
            <a:r>
              <a:rPr lang="en-US" b="1" dirty="0">
                <a:effectLst>
                  <a:outerShdw blurRad="38100" dist="38100" dir="2700000" algn="tl">
                    <a:srgbClr val="000000">
                      <a:alpha val="43137"/>
                    </a:srgbClr>
                  </a:outerShdw>
                </a:effectLst>
              </a:rPr>
              <a:t>: Italian physician – conducted experiments using dead meat to disprove </a:t>
            </a:r>
            <a:r>
              <a:rPr lang="en-US" b="1" dirty="0">
                <a:solidFill>
                  <a:srgbClr val="C00000"/>
                </a:solidFill>
                <a:effectLst>
                  <a:outerShdw blurRad="38100" dist="38100" dir="2700000" algn="tl">
                    <a:srgbClr val="000000">
                      <a:alpha val="43137"/>
                    </a:srgbClr>
                  </a:outerShdw>
                </a:effectLst>
              </a:rPr>
              <a:t>spontaneous generation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filled 6 jars with decaying meat, 3 were covered, and 3 uncovered</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open jars attracted flies, which laid eggs on the meat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supporters of spontaneous generation stated the lack of fresh air- not the flies- prevented the appearance of maggots </a:t>
            </a:r>
          </a:p>
          <a:p>
            <a:pPr fontAlgn="auto">
              <a:spcAft>
                <a:spcPts val="0"/>
              </a:spcAft>
              <a:buFont typeface="Arial" pitchFamily="34" charset="0"/>
              <a:buChar char="•"/>
              <a:defRPr/>
            </a:pPr>
            <a:r>
              <a:rPr lang="en-US" b="1" dirty="0" err="1">
                <a:effectLst>
                  <a:outerShdw blurRad="38100" dist="38100" dir="2700000" algn="tl">
                    <a:srgbClr val="000000">
                      <a:alpha val="43137"/>
                    </a:srgbClr>
                  </a:outerShdw>
                </a:effectLst>
              </a:rPr>
              <a:t>Redi</a:t>
            </a:r>
            <a:r>
              <a:rPr lang="en-US" b="1" dirty="0">
                <a:effectLst>
                  <a:outerShdw blurRad="38100" dist="38100" dir="2700000" algn="tl">
                    <a:srgbClr val="000000">
                      <a:alpha val="43137"/>
                    </a:srgbClr>
                  </a:outerShdw>
                </a:effectLst>
              </a:rPr>
              <a:t> conducted a second experiment using nets for coverage, yielding the same results</a:t>
            </a:r>
          </a:p>
          <a:p>
            <a:pPr fontAlgn="auto">
              <a:spcAft>
                <a:spcPts val="0"/>
              </a:spcAft>
              <a:buFont typeface="Arial" pitchFamily="34" charset="0"/>
              <a:buChar char="•"/>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harlem-school.com/5TH/sci_pdf/graphics/Redi_exp.gif"/>
          <p:cNvPicPr>
            <a:picLocks noChangeAspect="1" noChangeArrowheads="1"/>
          </p:cNvPicPr>
          <p:nvPr/>
        </p:nvPicPr>
        <p:blipFill>
          <a:blip r:embed="rId2" cstate="print"/>
          <a:srcRect/>
          <a:stretch>
            <a:fillRect/>
          </a:stretch>
        </p:blipFill>
        <p:spPr bwMode="auto">
          <a:xfrm>
            <a:off x="304800" y="609600"/>
            <a:ext cx="8610600" cy="5791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l"/>
            <a:r>
              <a:rPr lang="en-US" smtClean="0"/>
              <a:t>II. Experiments </a:t>
            </a:r>
          </a:p>
        </p:txBody>
      </p:sp>
      <p:sp>
        <p:nvSpPr>
          <p:cNvPr id="3" name="Content Placeholder 2"/>
          <p:cNvSpPr>
            <a:spLocks noGrp="1"/>
          </p:cNvSpPr>
          <p:nvPr>
            <p:ph idx="1"/>
          </p:nvPr>
        </p:nvSpPr>
        <p:spPr>
          <a:xfrm>
            <a:off x="533400" y="1143000"/>
            <a:ext cx="8229600" cy="4525963"/>
          </a:xfrm>
        </p:spPr>
        <p:txBody>
          <a:bodyPr rtlCol="0">
            <a:normAutofit fontScale="85000" lnSpcReduction="10000"/>
          </a:bodyPr>
          <a:lstStyle/>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1745: John Needham: strong advocate of spontaneous generation, and performed an experiment that he felt supported his belief in </a:t>
            </a:r>
            <a:r>
              <a:rPr lang="en-US" b="1" dirty="0" err="1" smtClean="0">
                <a:solidFill>
                  <a:srgbClr val="FF0000"/>
                </a:solidFill>
                <a:effectLst>
                  <a:outerShdw blurRad="38100" dist="38100" dir="2700000" algn="tl">
                    <a:srgbClr val="000000">
                      <a:alpha val="43137"/>
                    </a:srgbClr>
                  </a:outerShdw>
                </a:effectLst>
              </a:rPr>
              <a:t>a</a:t>
            </a:r>
            <a:r>
              <a:rPr lang="en-US" b="1" dirty="0" err="1" smtClean="0">
                <a:solidFill>
                  <a:srgbClr val="C00000"/>
                </a:solidFill>
                <a:effectLst>
                  <a:outerShdw blurRad="38100" dist="38100" dir="2700000" algn="tl">
                    <a:srgbClr val="000000">
                      <a:alpha val="43137"/>
                    </a:srgbClr>
                  </a:outerShdw>
                </a:effectLst>
              </a:rPr>
              <a:t>biogenesis</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heated chicken and corn broths, poured them into covered flasks.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Soon after the broths cooled, they teemed </a:t>
            </a:r>
            <a:r>
              <a:rPr lang="en-US" b="1" dirty="0" smtClean="0">
                <a:effectLst>
                  <a:outerShdw blurRad="38100" dist="38100" dir="2700000" algn="tl">
                    <a:srgbClr val="000000">
                      <a:alpha val="43137"/>
                    </a:srgbClr>
                  </a:outerShdw>
                </a:effectLst>
              </a:rPr>
              <a:t>with </a:t>
            </a:r>
            <a:r>
              <a:rPr lang="en-US" b="1" dirty="0" smtClean="0">
                <a:solidFill>
                  <a:srgbClr val="C00000"/>
                </a:solidFill>
                <a:effectLst>
                  <a:outerShdw blurRad="38100" dist="38100" dir="2700000" algn="tl">
                    <a:srgbClr val="000000">
                      <a:alpha val="43137"/>
                    </a:srgbClr>
                  </a:outerShdw>
                </a:effectLst>
              </a:rPr>
              <a:t>microorganisms</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prompting Needham to claim that the organisms arose through spontaneous generation</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Needham's work was contradicted by another investigator, the Italian physiologist </a:t>
            </a:r>
            <a:r>
              <a:rPr lang="en-US" b="1" dirty="0" err="1">
                <a:effectLst>
                  <a:outerShdw blurRad="38100" dist="38100" dir="2700000" algn="tl">
                    <a:srgbClr val="000000">
                      <a:alpha val="43137"/>
                    </a:srgbClr>
                  </a:outerShdw>
                </a:effectLst>
              </a:rPr>
              <a:t>Lazzaro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Spallanzani</a:t>
            </a:r>
            <a:r>
              <a:rPr lang="en-US" b="1" dirty="0">
                <a:effectLst>
                  <a:outerShdw blurRad="38100" dist="38100" dir="2700000" algn="tl">
                    <a:srgbClr val="000000">
                      <a:alpha val="43137"/>
                    </a:srgbClr>
                  </a:outerShdw>
                </a:effectLst>
              </a:rPr>
              <a:t>. </a:t>
            </a:r>
          </a:p>
          <a:p>
            <a:pPr fontAlgn="auto">
              <a:spcAft>
                <a:spcPts val="0"/>
              </a:spcAft>
              <a:buFont typeface="Arial" pitchFamily="34" charset="0"/>
              <a:buNone/>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aportes.educ.ar/biologia/Experimentos+Spallanzani.jpg"/>
          <p:cNvPicPr>
            <a:picLocks noChangeAspect="1" noChangeArrowheads="1"/>
          </p:cNvPicPr>
          <p:nvPr/>
        </p:nvPicPr>
        <p:blipFill>
          <a:blip r:embed="rId2" cstate="print"/>
          <a:srcRect b="52380"/>
          <a:stretch>
            <a:fillRect/>
          </a:stretch>
        </p:blipFill>
        <p:spPr bwMode="auto">
          <a:xfrm>
            <a:off x="304800" y="381000"/>
            <a:ext cx="4819650" cy="1676400"/>
          </a:xfrm>
          <a:prstGeom prst="rect">
            <a:avLst/>
          </a:prstGeom>
          <a:noFill/>
          <a:ln w="9525">
            <a:noFill/>
            <a:miter lim="800000"/>
            <a:headEnd/>
            <a:tailEnd/>
          </a:ln>
        </p:spPr>
      </p:pic>
      <p:pic>
        <p:nvPicPr>
          <p:cNvPr id="27650" name="Picture 4" descr="http://bp3.blogger.com/_EdiSPJX1jg8/Rtl8Kzs16QI/AAAAAAAAABU/GktQyYjTS2U/s320/mw04625%5B1%5D.jpg"/>
          <p:cNvPicPr>
            <a:picLocks noChangeAspect="1" noChangeArrowheads="1"/>
          </p:cNvPicPr>
          <p:nvPr/>
        </p:nvPicPr>
        <p:blipFill>
          <a:blip r:embed="rId3" cstate="print"/>
          <a:srcRect/>
          <a:stretch>
            <a:fillRect/>
          </a:stretch>
        </p:blipFill>
        <p:spPr bwMode="auto">
          <a:xfrm>
            <a:off x="5867400" y="304800"/>
            <a:ext cx="2743200" cy="3048000"/>
          </a:xfrm>
          <a:prstGeom prst="rect">
            <a:avLst/>
          </a:prstGeom>
          <a:noFill/>
          <a:ln w="9525">
            <a:noFill/>
            <a:miter lim="800000"/>
            <a:headEnd/>
            <a:tailEnd/>
          </a:ln>
        </p:spPr>
      </p:pic>
      <p:pic>
        <p:nvPicPr>
          <p:cNvPr id="27651" name="Picture 6" descr="http://www.voxygen.net/images/jeannie.gif"/>
          <p:cNvPicPr>
            <a:picLocks noChangeAspect="1" noChangeArrowheads="1"/>
          </p:cNvPicPr>
          <p:nvPr/>
        </p:nvPicPr>
        <p:blipFill>
          <a:blip r:embed="rId4" cstate="print"/>
          <a:srcRect/>
          <a:stretch>
            <a:fillRect/>
          </a:stretch>
        </p:blipFill>
        <p:spPr bwMode="auto">
          <a:xfrm>
            <a:off x="990600" y="3276600"/>
            <a:ext cx="1752600" cy="2808288"/>
          </a:xfrm>
          <a:prstGeom prst="rect">
            <a:avLst/>
          </a:prstGeom>
          <a:noFill/>
          <a:ln w="9525">
            <a:noFill/>
            <a:miter lim="800000"/>
            <a:headEnd/>
            <a:tailEnd/>
          </a:ln>
        </p:spPr>
      </p:pic>
      <p:pic>
        <p:nvPicPr>
          <p:cNvPr id="34824" name="Picture 8" descr="http://heathersanimations.com/men/manlooking.gif"/>
          <p:cNvPicPr>
            <a:picLocks noChangeAspect="1" noChangeArrowheads="1" noCrop="1"/>
          </p:cNvPicPr>
          <p:nvPr/>
        </p:nvPicPr>
        <p:blipFill>
          <a:blip r:embed="rId5" cstate="print"/>
          <a:srcRect/>
          <a:stretch>
            <a:fillRect/>
          </a:stretch>
        </p:blipFill>
        <p:spPr bwMode="auto">
          <a:xfrm>
            <a:off x="3733800" y="3886200"/>
            <a:ext cx="1343025" cy="16478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a:r>
              <a:rPr lang="en-US" smtClean="0"/>
              <a:t>II. Experiments </a:t>
            </a:r>
          </a:p>
        </p:txBody>
      </p:sp>
      <p:sp>
        <p:nvSpPr>
          <p:cNvPr id="3" name="Content Placeholder 2"/>
          <p:cNvSpPr>
            <a:spLocks noGrp="1"/>
          </p:cNvSpPr>
          <p:nvPr>
            <p:ph idx="1"/>
          </p:nvPr>
        </p:nvSpPr>
        <p:spPr>
          <a:xfrm>
            <a:off x="381000" y="1143000"/>
            <a:ext cx="8229600" cy="4525963"/>
          </a:xfrm>
        </p:spPr>
        <p:txBody>
          <a:bodyPr rtlCol="0">
            <a:normAutofit/>
          </a:bodyPr>
          <a:lstStyle/>
          <a:p>
            <a:pPr fontAlgn="auto">
              <a:spcAft>
                <a:spcPts val="0"/>
              </a:spcAft>
              <a:buFont typeface="Arial" pitchFamily="34" charset="0"/>
              <a:buNone/>
              <a:defRPr/>
            </a:pPr>
            <a:r>
              <a:rPr lang="en-US" b="1" dirty="0" err="1">
                <a:effectLst>
                  <a:outerShdw blurRad="38100" dist="38100" dir="2700000" algn="tl">
                    <a:srgbClr val="000000">
                      <a:alpha val="43137"/>
                    </a:srgbClr>
                  </a:outerShdw>
                </a:effectLst>
              </a:rPr>
              <a:t>Lazzaro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Spallanzani</a:t>
            </a:r>
            <a:r>
              <a:rPr lang="en-US" b="1" dirty="0">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Conducted Needham’s experiment 20 years later, but sealed flasks before heating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Suggested that Needham’s broths were contaminated before being sealed </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Needham counterclaimed that </a:t>
            </a:r>
            <a:r>
              <a:rPr lang="en-US" b="1" dirty="0" smtClean="0">
                <a:solidFill>
                  <a:srgbClr val="C00000"/>
                </a:solidFill>
                <a:effectLst>
                  <a:outerShdw blurRad="38100" dist="38100" dir="2700000" algn="tl">
                    <a:srgbClr val="000000">
                      <a:alpha val="43137"/>
                    </a:srgbClr>
                  </a:outerShdw>
                </a:effectLst>
              </a:rPr>
              <a:t>heat</a:t>
            </a:r>
            <a:r>
              <a:rPr lang="en-US" b="1" dirty="0" smtClean="0">
                <a:effectLst>
                  <a:outerShdw blurRad="38100" dist="38100" dir="2700000" algn="tl">
                    <a:srgbClr val="000000">
                      <a:alpha val="43137"/>
                    </a:srgbClr>
                  </a:outerShdw>
                </a:effectLst>
              </a:rPr>
              <a:t> destroyed </a:t>
            </a:r>
            <a:r>
              <a:rPr lang="en-US" b="1" dirty="0">
                <a:effectLst>
                  <a:outerShdw blurRad="38100" dist="38100" dir="2700000" algn="tl">
                    <a:srgbClr val="000000">
                      <a:alpha val="43137"/>
                    </a:srgbClr>
                  </a:outerShdw>
                </a:effectLst>
              </a:rPr>
              <a:t>the "</a:t>
            </a:r>
            <a:r>
              <a:rPr lang="en-US" b="1" dirty="0">
                <a:solidFill>
                  <a:srgbClr val="C00000"/>
                </a:solidFill>
                <a:effectLst>
                  <a:outerShdw blurRad="38100" dist="38100" dir="2700000" algn="tl">
                    <a:srgbClr val="000000">
                      <a:alpha val="43137"/>
                    </a:srgbClr>
                  </a:outerShdw>
                </a:effectLst>
              </a:rPr>
              <a:t>vital force</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(air) needed </a:t>
            </a:r>
            <a:r>
              <a:rPr lang="en-US" b="1" dirty="0">
                <a:effectLst>
                  <a:outerShdw blurRad="38100" dist="38100" dir="2700000" algn="tl">
                    <a:srgbClr val="000000">
                      <a:alpha val="43137"/>
                    </a:srgbClr>
                  </a:outerShdw>
                </a:effectLst>
              </a:rPr>
              <a:t>for spontaneous generation</a:t>
            </a:r>
          </a:p>
          <a:p>
            <a:pPr fontAlgn="auto">
              <a:spcAft>
                <a:spcPts val="0"/>
              </a:spcAft>
              <a:buFont typeface="Arial" pitchFamily="34" charset="0"/>
              <a:buNone/>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pic>
        <p:nvPicPr>
          <p:cNvPr id="29698" name="Picture 2" descr="http://www.k-web.org/public_html/images/Lazzaro-Spallanzani.jpg"/>
          <p:cNvPicPr>
            <a:picLocks noChangeAspect="1" noChangeArrowheads="1"/>
          </p:cNvPicPr>
          <p:nvPr/>
        </p:nvPicPr>
        <p:blipFill>
          <a:blip r:embed="rId2" cstate="print"/>
          <a:srcRect/>
          <a:stretch>
            <a:fillRect/>
          </a:stretch>
        </p:blipFill>
        <p:spPr bwMode="auto">
          <a:xfrm>
            <a:off x="228600" y="152400"/>
            <a:ext cx="2095500" cy="2514600"/>
          </a:xfrm>
          <a:prstGeom prst="rect">
            <a:avLst/>
          </a:prstGeom>
          <a:noFill/>
          <a:ln w="9525">
            <a:noFill/>
            <a:miter lim="800000"/>
            <a:headEnd/>
            <a:tailEnd/>
          </a:ln>
        </p:spPr>
      </p:pic>
      <p:pic>
        <p:nvPicPr>
          <p:cNvPr id="29699" name="Picture 4" descr="http://aportes.educ.ar/biologia/Experimentos+Spallanzani.jpg"/>
          <p:cNvPicPr>
            <a:picLocks noGrp="1" noChangeAspect="1" noChangeArrowheads="1"/>
          </p:cNvPicPr>
          <p:nvPr>
            <p:ph idx="1"/>
          </p:nvPr>
        </p:nvPicPr>
        <p:blipFill>
          <a:blip r:embed="rId3" cstate="print"/>
          <a:srcRect/>
          <a:stretch>
            <a:fillRect/>
          </a:stretch>
        </p:blipFill>
        <p:spPr>
          <a:xfrm>
            <a:off x="3886200" y="1143000"/>
            <a:ext cx="4905375" cy="3582988"/>
          </a:xfrm>
        </p:spPr>
      </p:pic>
      <p:pic>
        <p:nvPicPr>
          <p:cNvPr id="29700" name="Picture 6" descr="http://129.15.14.63/images/jpg-100dpi-5in/18thCentury/Lavoisier/1776/Lavoisier-1776-428-p01r.jpg"/>
          <p:cNvPicPr>
            <a:picLocks noChangeAspect="1" noChangeArrowheads="1"/>
          </p:cNvPicPr>
          <p:nvPr/>
        </p:nvPicPr>
        <p:blipFill>
          <a:blip r:embed="rId4" cstate="print"/>
          <a:srcRect/>
          <a:stretch>
            <a:fillRect/>
          </a:stretch>
        </p:blipFill>
        <p:spPr bwMode="auto">
          <a:xfrm>
            <a:off x="533400" y="3733800"/>
            <a:ext cx="3201988" cy="2971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28600" y="-228600"/>
            <a:ext cx="8229600" cy="1143000"/>
          </a:xfrm>
        </p:spPr>
        <p:txBody>
          <a:bodyPr/>
          <a:lstStyle/>
          <a:p>
            <a:pPr algn="l"/>
            <a:r>
              <a:rPr lang="en-US" dirty="0" smtClean="0"/>
              <a:t>II. Experiments </a:t>
            </a:r>
          </a:p>
        </p:txBody>
      </p:sp>
      <p:sp>
        <p:nvSpPr>
          <p:cNvPr id="3" name="Content Placeholder 2"/>
          <p:cNvSpPr>
            <a:spLocks noGrp="1"/>
          </p:cNvSpPr>
          <p:nvPr>
            <p:ph idx="1"/>
          </p:nvPr>
        </p:nvSpPr>
        <p:spPr>
          <a:xfrm>
            <a:off x="533400" y="762000"/>
            <a:ext cx="8229600" cy="6096000"/>
          </a:xfrm>
        </p:spPr>
        <p:txBody>
          <a:bodyPr rtlCol="0">
            <a:normAutofit fontScale="47500" lnSpcReduction="20000"/>
          </a:bodyPr>
          <a:lstStyle/>
          <a:p>
            <a:pPr fontAlgn="auto">
              <a:spcAft>
                <a:spcPts val="0"/>
              </a:spcAft>
              <a:buFont typeface="Arial" pitchFamily="34" charset="0"/>
              <a:buNone/>
              <a:defRPr/>
            </a:pPr>
            <a:r>
              <a:rPr lang="en-US" sz="4400" b="1" dirty="0">
                <a:effectLst>
                  <a:outerShdw blurRad="38100" dist="38100" dir="2700000" algn="tl">
                    <a:srgbClr val="000000">
                      <a:alpha val="43137"/>
                    </a:srgbClr>
                  </a:outerShdw>
                </a:effectLst>
              </a:rPr>
              <a:t>1860: </a:t>
            </a:r>
            <a:r>
              <a:rPr lang="en-US" sz="4400" b="1" dirty="0" smtClean="0">
                <a:solidFill>
                  <a:srgbClr val="C00000"/>
                </a:solidFill>
                <a:effectLst>
                  <a:outerShdw blurRad="38100" dist="38100" dir="2700000" algn="tl">
                    <a:srgbClr val="000000">
                      <a:alpha val="43137"/>
                    </a:srgbClr>
                  </a:outerShdw>
                </a:effectLst>
              </a:rPr>
              <a:t>Louis Pasteur </a:t>
            </a:r>
            <a:r>
              <a:rPr lang="en-US" sz="4400" b="1" dirty="0" smtClean="0">
                <a:effectLst>
                  <a:outerShdw blurRad="38100" dist="38100" dir="2700000" algn="tl">
                    <a:srgbClr val="000000">
                      <a:alpha val="43137"/>
                    </a:srgbClr>
                  </a:outerShdw>
                </a:effectLst>
              </a:rPr>
              <a:t>: </a:t>
            </a:r>
            <a:r>
              <a:rPr lang="en-US" sz="4400" b="1" dirty="0">
                <a:effectLst>
                  <a:outerShdw blurRad="38100" dist="38100" dir="2700000" algn="tl">
                    <a:srgbClr val="000000">
                      <a:alpha val="43137"/>
                    </a:srgbClr>
                  </a:outerShdw>
                </a:effectLst>
              </a:rPr>
              <a:t>conducted a series of classic experiments to demonstrate </a:t>
            </a:r>
          </a:p>
          <a:p>
            <a:pPr fontAlgn="auto">
              <a:spcAft>
                <a:spcPts val="0"/>
              </a:spcAft>
              <a:buFont typeface="Arial" pitchFamily="34" charset="0"/>
              <a:buChar char="•"/>
              <a:defRPr/>
            </a:pPr>
            <a:r>
              <a:rPr lang="en-US" sz="4400" b="1" dirty="0">
                <a:effectLst>
                  <a:outerShdw blurRad="38100" dist="38100" dir="2700000" algn="tl">
                    <a:srgbClr val="000000">
                      <a:alpha val="43137"/>
                    </a:srgbClr>
                  </a:outerShdw>
                </a:effectLst>
              </a:rPr>
              <a:t>microorganisms are present in the air and can contaminate </a:t>
            </a:r>
            <a:r>
              <a:rPr lang="en-US" sz="4400" b="1" dirty="0" smtClean="0">
                <a:effectLst>
                  <a:outerShdw blurRad="38100" dist="38100" dir="2700000" algn="tl">
                    <a:srgbClr val="000000">
                      <a:alpha val="43137"/>
                    </a:srgbClr>
                  </a:outerShdw>
                </a:effectLst>
              </a:rPr>
              <a:t>solutions and the </a:t>
            </a:r>
            <a:r>
              <a:rPr lang="en-US" sz="4400" b="1" dirty="0">
                <a:effectLst>
                  <a:outerShdw blurRad="38100" dist="38100" dir="2700000" algn="tl">
                    <a:srgbClr val="000000">
                      <a:alpha val="43137"/>
                    </a:srgbClr>
                  </a:outerShdw>
                </a:effectLst>
              </a:rPr>
              <a:t>air itself does not create microbes				</a:t>
            </a:r>
          </a:p>
          <a:p>
            <a:pPr fontAlgn="auto">
              <a:spcAft>
                <a:spcPts val="0"/>
              </a:spcAft>
              <a:buFont typeface="Arial" pitchFamily="34" charset="0"/>
              <a:buNone/>
              <a:defRPr/>
            </a:pPr>
            <a:r>
              <a:rPr lang="en-US" sz="4400" b="1" dirty="0" smtClean="0">
                <a:effectLst>
                  <a:outerShdw blurRad="38100" dist="38100" dir="2700000" algn="tl">
                    <a:srgbClr val="000000">
                      <a:alpha val="43137"/>
                    </a:srgbClr>
                  </a:outerShdw>
                </a:effectLst>
              </a:rPr>
              <a:t>		-  </a:t>
            </a:r>
            <a:r>
              <a:rPr lang="en-US" sz="4400" b="1" dirty="0">
                <a:effectLst>
                  <a:outerShdw blurRad="38100" dist="38100" dir="2700000" algn="tl">
                    <a:srgbClr val="000000">
                      <a:alpha val="43137"/>
                    </a:srgbClr>
                  </a:outerShdw>
                </a:effectLst>
              </a:rPr>
              <a:t>filled short-necked flasks with </a:t>
            </a:r>
            <a:r>
              <a:rPr lang="en-US" sz="4400" b="1" dirty="0" smtClean="0">
                <a:solidFill>
                  <a:srgbClr val="C00000"/>
                </a:solidFill>
                <a:effectLst>
                  <a:outerShdw blurRad="38100" dist="38100" dir="2700000" algn="tl">
                    <a:srgbClr val="000000">
                      <a:alpha val="43137"/>
                    </a:srgbClr>
                  </a:outerShdw>
                </a:effectLst>
              </a:rPr>
              <a:t>beef broth </a:t>
            </a:r>
            <a:r>
              <a:rPr lang="en-US" sz="4400" b="1" dirty="0" smtClean="0">
                <a:effectLst>
                  <a:outerShdw blurRad="38100" dist="38100" dir="2700000" algn="tl">
                    <a:srgbClr val="000000">
                      <a:alpha val="43137"/>
                    </a:srgbClr>
                  </a:outerShdw>
                </a:effectLst>
              </a:rPr>
              <a:t>and </a:t>
            </a:r>
            <a:r>
              <a:rPr lang="en-US" sz="4400" b="1" dirty="0">
                <a:effectLst>
                  <a:outerShdw blurRad="38100" dist="38100" dir="2700000" algn="tl">
                    <a:srgbClr val="000000">
                      <a:alpha val="43137"/>
                    </a:srgbClr>
                  </a:outerShdw>
                </a:effectLst>
              </a:rPr>
              <a:t>boiled </a:t>
            </a:r>
            <a:r>
              <a:rPr lang="en-US" sz="4400" b="1" dirty="0" smtClean="0">
                <a:effectLst>
                  <a:outerShdw blurRad="38100" dist="38100" dir="2700000" algn="tl">
                    <a:srgbClr val="000000">
                      <a:alpha val="43137"/>
                    </a:srgbClr>
                  </a:outerShdw>
                </a:effectLst>
              </a:rPr>
              <a:t>them, leaving some opened </a:t>
            </a:r>
            <a:r>
              <a:rPr lang="en-US" sz="4400" b="1" dirty="0">
                <a:effectLst>
                  <a:outerShdw blurRad="38100" dist="38100" dir="2700000" algn="tl">
                    <a:srgbClr val="000000">
                      <a:alpha val="43137"/>
                    </a:srgbClr>
                  </a:outerShdw>
                </a:effectLst>
              </a:rPr>
              <a:t>to the air to cool and sealing others. </a:t>
            </a:r>
            <a:r>
              <a:rPr lang="en-US" sz="4400" b="1" dirty="0" smtClean="0">
                <a:effectLst>
                  <a:outerShdw blurRad="38100" dist="38100" dir="2700000" algn="tl">
                    <a:srgbClr val="000000">
                      <a:alpha val="43137"/>
                    </a:srgbClr>
                  </a:outerShdw>
                </a:effectLst>
              </a:rPr>
              <a:t>While the sealed flasks remained </a:t>
            </a:r>
            <a:r>
              <a:rPr lang="en-US" sz="4400" b="1" dirty="0">
                <a:effectLst>
                  <a:outerShdw blurRad="38100" dist="38100" dir="2700000" algn="tl">
                    <a:srgbClr val="000000">
                      <a:alpha val="43137"/>
                    </a:srgbClr>
                  </a:outerShdw>
                </a:effectLst>
              </a:rPr>
              <a:t>free of microorganisms, the </a:t>
            </a:r>
            <a:r>
              <a:rPr lang="en-US" sz="4400" b="1" dirty="0" smtClean="0">
                <a:effectLst>
                  <a:outerShdw blurRad="38100" dist="38100" dir="2700000" algn="tl">
                    <a:srgbClr val="000000">
                      <a:alpha val="43137"/>
                    </a:srgbClr>
                  </a:outerShdw>
                </a:effectLst>
              </a:rPr>
              <a:t>open flasks were contaminated within a few </a:t>
            </a:r>
            <a:r>
              <a:rPr lang="en-US" sz="4400" b="1" dirty="0" smtClean="0">
                <a:effectLst>
                  <a:outerShdw blurRad="38100" dist="38100" dir="2700000" algn="tl">
                    <a:srgbClr val="000000">
                      <a:alpha val="43137"/>
                    </a:srgbClr>
                  </a:outerShdw>
                </a:effectLst>
              </a:rPr>
              <a:t>days indicating the air had microorganisms.</a:t>
            </a:r>
            <a:endParaRPr lang="en-US" sz="4400" b="1"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4400" b="1" dirty="0" smtClean="0">
                <a:effectLst>
                  <a:outerShdw blurRad="38100" dist="38100" dir="2700000" algn="tl">
                    <a:srgbClr val="000000">
                      <a:alpha val="43137"/>
                    </a:srgbClr>
                  </a:outerShdw>
                </a:effectLst>
              </a:rPr>
              <a:t>		- </a:t>
            </a:r>
            <a:r>
              <a:rPr lang="en-US" sz="4400" b="1" dirty="0">
                <a:effectLst>
                  <a:outerShdw blurRad="38100" dist="38100" dir="2700000" algn="tl">
                    <a:srgbClr val="000000">
                      <a:alpha val="43137"/>
                    </a:srgbClr>
                  </a:outerShdw>
                </a:effectLst>
              </a:rPr>
              <a:t>2</a:t>
            </a:r>
            <a:r>
              <a:rPr lang="en-US" sz="4400" b="1" baseline="30000" dirty="0">
                <a:effectLst>
                  <a:outerShdw blurRad="38100" dist="38100" dir="2700000" algn="tl">
                    <a:srgbClr val="000000">
                      <a:alpha val="43137"/>
                    </a:srgbClr>
                  </a:outerShdw>
                </a:effectLst>
              </a:rPr>
              <a:t>nd</a:t>
            </a:r>
            <a:r>
              <a:rPr lang="en-US" sz="4400" b="1" dirty="0">
                <a:effectLst>
                  <a:outerShdw blurRad="38100" dist="38100" dir="2700000" algn="tl">
                    <a:srgbClr val="000000">
                      <a:alpha val="43137"/>
                    </a:srgbClr>
                  </a:outerShdw>
                </a:effectLst>
              </a:rPr>
              <a:t> experiments using </a:t>
            </a:r>
            <a:r>
              <a:rPr lang="en-US" sz="4400" b="1" dirty="0" smtClean="0">
                <a:effectLst>
                  <a:outerShdw blurRad="38100" dist="38100" dir="2700000" algn="tl">
                    <a:srgbClr val="000000">
                      <a:alpha val="43137"/>
                    </a:srgbClr>
                  </a:outerShdw>
                </a:effectLst>
              </a:rPr>
              <a:t>S-shaped (swan necked) </a:t>
            </a:r>
            <a:r>
              <a:rPr lang="en-US" sz="4400" b="1" dirty="0">
                <a:effectLst>
                  <a:outerShdw blurRad="38100" dist="38100" dir="2700000" algn="tl">
                    <a:srgbClr val="000000">
                      <a:alpha val="43137"/>
                    </a:srgbClr>
                  </a:outerShdw>
                </a:effectLst>
              </a:rPr>
              <a:t>curve flasks that trapped </a:t>
            </a:r>
            <a:r>
              <a:rPr lang="en-US" sz="4400" b="1" dirty="0" smtClean="0">
                <a:effectLst>
                  <a:outerShdw blurRad="38100" dist="38100" dir="2700000" algn="tl">
                    <a:srgbClr val="000000">
                      <a:alpha val="43137"/>
                    </a:srgbClr>
                  </a:outerShdw>
                </a:effectLst>
              </a:rPr>
              <a:t>microorganisms </a:t>
            </a:r>
            <a:r>
              <a:rPr lang="en-US" sz="4400" b="1" dirty="0">
                <a:effectLst>
                  <a:outerShdw blurRad="38100" dist="38100" dir="2700000" algn="tl">
                    <a:srgbClr val="000000">
                      <a:alpha val="43137"/>
                    </a:srgbClr>
                  </a:outerShdw>
                </a:effectLst>
              </a:rPr>
              <a:t>in the </a:t>
            </a:r>
            <a:r>
              <a:rPr lang="en-US" sz="4400" b="1" dirty="0" smtClean="0">
                <a:effectLst>
                  <a:outerShdw blurRad="38100" dist="38100" dir="2700000" algn="tl">
                    <a:srgbClr val="000000">
                      <a:alpha val="43137"/>
                    </a:srgbClr>
                  </a:outerShdw>
                </a:effectLst>
              </a:rPr>
              <a:t>neck while still allowing air in, </a:t>
            </a:r>
            <a:r>
              <a:rPr lang="en-US" sz="4400" b="1" dirty="0">
                <a:effectLst>
                  <a:outerShdw blurRad="38100" dist="38100" dir="2700000" algn="tl">
                    <a:srgbClr val="000000">
                      <a:alpha val="43137"/>
                    </a:srgbClr>
                  </a:outerShdw>
                </a:effectLst>
              </a:rPr>
              <a:t>preventing them from reaching </a:t>
            </a:r>
            <a:r>
              <a:rPr lang="en-US" sz="4400" b="1" dirty="0" smtClean="0">
                <a:effectLst>
                  <a:outerShdw blurRad="38100" dist="38100" dir="2700000" algn="tl">
                    <a:srgbClr val="000000">
                      <a:alpha val="43137"/>
                    </a:srgbClr>
                  </a:outerShdw>
                </a:effectLst>
              </a:rPr>
              <a:t>the </a:t>
            </a:r>
            <a:r>
              <a:rPr lang="en-US" sz="4400" b="1" dirty="0" smtClean="0">
                <a:effectLst>
                  <a:outerShdw blurRad="38100" dist="38100" dir="2700000" algn="tl">
                    <a:srgbClr val="000000">
                      <a:alpha val="43137"/>
                    </a:srgbClr>
                  </a:outerShdw>
                </a:effectLst>
              </a:rPr>
              <a:t>broths</a:t>
            </a:r>
            <a:endParaRPr lang="en-US" sz="4400" b="1"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400" b="1" dirty="0">
                <a:effectLst>
                  <a:outerShdw blurRad="38100" dist="38100" dir="2700000" algn="tl">
                    <a:srgbClr val="000000">
                      <a:alpha val="43137"/>
                    </a:srgbClr>
                  </a:outerShdw>
                </a:effectLst>
              </a:rPr>
              <a:t>helped develop the </a:t>
            </a:r>
            <a:r>
              <a:rPr lang="en-US" sz="4400" b="1" dirty="0">
                <a:solidFill>
                  <a:srgbClr val="C00000"/>
                </a:solidFill>
                <a:effectLst>
                  <a:outerShdw blurRad="38100" dist="38100" dir="2700000" algn="tl">
                    <a:srgbClr val="000000">
                      <a:alpha val="43137"/>
                    </a:srgbClr>
                  </a:outerShdw>
                </a:effectLst>
              </a:rPr>
              <a:t>germ theory of disease </a:t>
            </a:r>
            <a:endParaRPr lang="en-US" sz="4400" b="1" dirty="0" smtClean="0">
              <a:solidFill>
                <a:srgbClr val="C000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400" b="1" dirty="0" smtClean="0">
                <a:effectLst>
                  <a:outerShdw blurRad="38100" dist="38100" dir="2700000" algn="tl">
                    <a:srgbClr val="000000">
                      <a:alpha val="43137"/>
                    </a:srgbClr>
                  </a:outerShdw>
                </a:effectLst>
              </a:rPr>
              <a:t>Father of </a:t>
            </a:r>
            <a:r>
              <a:rPr lang="en-US" sz="4400" b="1" dirty="0" smtClean="0">
                <a:effectLst>
                  <a:outerShdw blurRad="38100" dist="38100" dir="2700000" algn="tl">
                    <a:srgbClr val="000000">
                      <a:alpha val="43137"/>
                    </a:srgbClr>
                  </a:outerShdw>
                </a:effectLst>
              </a:rPr>
              <a:t>microbiology &amp; immunology, created first vaccines (rabies, chicken cholera, bacterial anthrax), first to understand yeast fermentation, created pasteurization process, antiseptic technique.</a:t>
            </a:r>
            <a:endParaRPr lang="en-US" sz="4400" b="1" dirty="0" smtClean="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400" b="1" dirty="0" smtClean="0">
                <a:solidFill>
                  <a:srgbClr val="C00000"/>
                </a:solidFill>
                <a:effectLst>
                  <a:outerShdw blurRad="38100" dist="38100" dir="2700000" algn="tl">
                    <a:srgbClr val="000000">
                      <a:alpha val="43137"/>
                    </a:srgbClr>
                  </a:outerShdw>
                </a:effectLst>
              </a:rPr>
              <a:t>Law of Biogenesis</a:t>
            </a:r>
            <a:r>
              <a:rPr lang="en-US" sz="4400" b="1" dirty="0" smtClean="0">
                <a:solidFill>
                  <a:srgbClr val="C00000"/>
                </a:solidFill>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process of life forms producing other life forms </a:t>
            </a:r>
          </a:p>
          <a:p>
            <a:pPr fontAlgn="auto">
              <a:spcAft>
                <a:spcPts val="0"/>
              </a:spcAft>
              <a:buFont typeface="Arial" pitchFamily="34" charset="0"/>
              <a:buChar char="•"/>
              <a:defRPr/>
            </a:pPr>
            <a:endParaRPr lang="en-US" b="1" dirty="0">
              <a:solidFill>
                <a:srgbClr val="C00000"/>
              </a:solidFill>
              <a:effectLst>
                <a:outerShdw blurRad="38100" dist="38100" dir="2700000" algn="tl">
                  <a:srgbClr val="000000">
                    <a:alpha val="43137"/>
                  </a:srgbClr>
                </a:outerShdw>
              </a:effectLst>
            </a:endParaRPr>
          </a:p>
          <a:p>
            <a:pPr fontAlgn="auto">
              <a:spcAft>
                <a:spcPts val="0"/>
              </a:spcAft>
              <a:buFont typeface="Arial" pitchFamily="34" charset="0"/>
              <a:buNone/>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sz="2800" dirty="0" smtClean="0"/>
              <a:t>Georges-Louis Leclerc, Comte de Buffon (1707-1788)</a:t>
            </a:r>
          </a:p>
          <a:p>
            <a:r>
              <a:rPr lang="en-US" sz="2800" dirty="0" smtClean="0"/>
              <a:t>Created a 46 volume encyclopedia </a:t>
            </a:r>
            <a:r>
              <a:rPr lang="en-US" sz="2800" i="1" dirty="0" err="1" smtClean="0"/>
              <a:t>Historie</a:t>
            </a:r>
            <a:r>
              <a:rPr lang="en-US" sz="2800" i="1" dirty="0" smtClean="0"/>
              <a:t> </a:t>
            </a:r>
            <a:r>
              <a:rPr lang="en-US" sz="2800" i="1" dirty="0" err="1" smtClean="0"/>
              <a:t>Naturelle</a:t>
            </a:r>
            <a:r>
              <a:rPr lang="en-US" sz="2800" dirty="0" smtClean="0"/>
              <a:t> published in 1749 </a:t>
            </a:r>
          </a:p>
          <a:p>
            <a:r>
              <a:rPr lang="en-US" sz="2800" dirty="0" smtClean="0"/>
              <a:t>Discussed sources of biological variation and relationships among organisms</a:t>
            </a:r>
          </a:p>
          <a:p>
            <a:r>
              <a:rPr lang="en-US" sz="2800" dirty="0" smtClean="0"/>
              <a:t>Identified similarities between apes and humans and considered a common ancestry (ancestry: history of ancestors)</a:t>
            </a:r>
          </a:p>
          <a:p>
            <a:r>
              <a:rPr lang="en-US" sz="2800" dirty="0" smtClean="0"/>
              <a:t>Thought the environment acted directly on organisms  by “organic particles” as a mechanism of evolution</a:t>
            </a:r>
          </a:p>
          <a:p>
            <a:r>
              <a:rPr lang="en-US" sz="2800" dirty="0" smtClean="0"/>
              <a:t>His 1778 publication </a:t>
            </a:r>
            <a:r>
              <a:rPr lang="en-US" sz="2800" i="1" dirty="0" smtClean="0"/>
              <a:t>Les </a:t>
            </a:r>
            <a:r>
              <a:rPr lang="en-US" sz="2800" i="1" dirty="0" err="1" smtClean="0"/>
              <a:t>Epoques</a:t>
            </a:r>
            <a:r>
              <a:rPr lang="en-US" sz="2800" i="1" dirty="0" smtClean="0"/>
              <a:t> de la Nature </a:t>
            </a:r>
            <a:r>
              <a:rPr lang="en-US" sz="2800" dirty="0" smtClean="0"/>
              <a:t> was the first to challenge the religious belief that planet Earth was only 6,000 years old</a:t>
            </a:r>
            <a:endParaRPr lang="en-US" sz="2800" dirty="0"/>
          </a:p>
        </p:txBody>
      </p:sp>
    </p:spTree>
    <p:extLst>
      <p:ext uri="{BB962C8B-B14F-4D97-AF65-F5344CB8AC3E}">
        <p14:creationId xmlns:p14="http://schemas.microsoft.com/office/powerpoint/2010/main" val="713634831"/>
      </p:ext>
    </p:extLst>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http://bioweb.wku.edu/courses/Biol115/Wyatt/Sci_method/Pasteur.png"/>
          <p:cNvPicPr>
            <a:picLocks noChangeAspect="1" noChangeArrowheads="1"/>
          </p:cNvPicPr>
          <p:nvPr/>
        </p:nvPicPr>
        <p:blipFill>
          <a:blip r:embed="rId2" cstate="print"/>
          <a:srcRect/>
          <a:stretch>
            <a:fillRect/>
          </a:stretch>
        </p:blipFill>
        <p:spPr bwMode="auto">
          <a:xfrm>
            <a:off x="152400" y="228600"/>
            <a:ext cx="5791200" cy="4384675"/>
          </a:xfrm>
          <a:prstGeom prst="rect">
            <a:avLst/>
          </a:prstGeom>
          <a:noFill/>
          <a:ln w="9525">
            <a:noFill/>
            <a:miter lim="800000"/>
            <a:headEnd/>
            <a:tailEnd/>
          </a:ln>
        </p:spPr>
      </p:pic>
      <p:pic>
        <p:nvPicPr>
          <p:cNvPr id="31746" name="Picture 6" descr="http://www.josephmastropaolo.com/jmastrop/htdocs/images/beakers.gif"/>
          <p:cNvPicPr>
            <a:picLocks noChangeAspect="1" noChangeArrowheads="1"/>
          </p:cNvPicPr>
          <p:nvPr/>
        </p:nvPicPr>
        <p:blipFill>
          <a:blip r:embed="rId3" cstate="print"/>
          <a:srcRect/>
          <a:stretch>
            <a:fillRect/>
          </a:stretch>
        </p:blipFill>
        <p:spPr bwMode="auto">
          <a:xfrm>
            <a:off x="3886200" y="4191000"/>
            <a:ext cx="4983163" cy="25146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dirty="0"/>
              <a:t>III. Chemical &amp; Organic Evolution </a:t>
            </a:r>
            <a:br>
              <a:rPr lang="en-US" dirty="0"/>
            </a:br>
            <a:endParaRPr lang="en-US" dirty="0"/>
          </a:p>
        </p:txBody>
      </p:sp>
      <p:sp>
        <p:nvSpPr>
          <p:cNvPr id="3" name="Content Placeholder 2"/>
          <p:cNvSpPr>
            <a:spLocks noGrp="1"/>
          </p:cNvSpPr>
          <p:nvPr>
            <p:ph idx="1"/>
          </p:nvPr>
        </p:nvSpPr>
        <p:spPr>
          <a:xfrm>
            <a:off x="457200" y="990600"/>
            <a:ext cx="8229600" cy="4525963"/>
          </a:xfrm>
        </p:spPr>
        <p:txBody>
          <a:bodyPr rtlCol="0">
            <a:normAutofit/>
          </a:bodyPr>
          <a:lstStyle/>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A. </a:t>
            </a:r>
            <a:r>
              <a:rPr lang="en-US" b="1" dirty="0">
                <a:solidFill>
                  <a:srgbClr val="C00000"/>
                </a:solidFill>
                <a:effectLst>
                  <a:outerShdw blurRad="38100" dist="38100" dir="2700000" algn="tl">
                    <a:srgbClr val="000000">
                      <a:alpha val="43137"/>
                    </a:srgbClr>
                  </a:outerShdw>
                </a:effectLst>
              </a:rPr>
              <a:t>Chemical Evolution</a:t>
            </a:r>
            <a:r>
              <a:rPr lang="en-US" b="1" dirty="0">
                <a:effectLst>
                  <a:outerShdw blurRad="38100" dist="38100" dir="2700000" algn="tl">
                    <a:srgbClr val="000000">
                      <a:alpha val="43137"/>
                    </a:srgbClr>
                  </a:outerShdw>
                </a:effectLst>
              </a:rPr>
              <a:t>: a variety of theories that claim life originated through purely chemical transformations of matter</a:t>
            </a:r>
          </a:p>
          <a:p>
            <a:pPr fontAlgn="auto">
              <a:spcAft>
                <a:spcPts val="0"/>
              </a:spcAft>
              <a:buFont typeface="Arial" pitchFamily="34" charset="0"/>
              <a:buChar char="•"/>
              <a:defRPr/>
            </a:pPr>
            <a:r>
              <a:rPr lang="en-US" b="1" dirty="0">
                <a:effectLst>
                  <a:outerShdw blurRad="38100" dist="38100" dir="2700000" algn="tl">
                    <a:srgbClr val="000000">
                      <a:alpha val="43137"/>
                    </a:srgbClr>
                  </a:outerShdw>
                </a:effectLst>
              </a:rPr>
              <a:t>starting from primordial simplicity, such chemical transformations are supposed to have eventually brought about the living cell</a:t>
            </a:r>
          </a:p>
          <a:p>
            <a:pPr fontAlgn="auto">
              <a:spcAft>
                <a:spcPts val="0"/>
              </a:spcAft>
              <a:buFont typeface="Arial" pitchFamily="34" charset="0"/>
              <a:buNone/>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 y="0"/>
            <a:ext cx="8229600" cy="1143000"/>
          </a:xfrm>
        </p:spPr>
        <p:txBody>
          <a:bodyPr/>
          <a:lstStyle/>
          <a:p>
            <a:pPr algn="l"/>
            <a:r>
              <a:rPr lang="en-US" smtClean="0"/>
              <a:t>III. Chemical &amp; Organic Evolution</a:t>
            </a:r>
          </a:p>
        </p:txBody>
      </p:sp>
      <p:sp>
        <p:nvSpPr>
          <p:cNvPr id="3" name="Content Placeholder 2"/>
          <p:cNvSpPr>
            <a:spLocks noGrp="1"/>
          </p:cNvSpPr>
          <p:nvPr>
            <p:ph idx="1"/>
          </p:nvPr>
        </p:nvSpPr>
        <p:spPr>
          <a:xfrm>
            <a:off x="457200" y="1066800"/>
            <a:ext cx="8229600" cy="4525963"/>
          </a:xfrm>
        </p:spPr>
        <p:txBody>
          <a:bodyPr rtlCol="0">
            <a:normAutofit fontScale="92500"/>
          </a:bodyPr>
          <a:lstStyle/>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B. </a:t>
            </a:r>
            <a:r>
              <a:rPr lang="en-US" b="1" dirty="0">
                <a:solidFill>
                  <a:srgbClr val="C00000"/>
                </a:solidFill>
                <a:effectLst>
                  <a:outerShdw blurRad="38100" dist="38100" dir="2700000" algn="tl">
                    <a:srgbClr val="000000">
                      <a:alpha val="43137"/>
                    </a:srgbClr>
                  </a:outerShdw>
                </a:effectLst>
              </a:rPr>
              <a:t>Organic Evolution</a:t>
            </a:r>
            <a:r>
              <a:rPr lang="en-US" b="1" dirty="0">
                <a:effectLst>
                  <a:outerShdw blurRad="38100" dist="38100" dir="2700000" algn="tl">
                    <a:srgbClr val="000000">
                      <a:alpha val="43137"/>
                    </a:srgbClr>
                  </a:outerShdw>
                </a:effectLst>
              </a:rPr>
              <a:t>:  is the modification of living organisms during their descent, generation by generation, from common ancestors. </a:t>
            </a:r>
            <a:endParaRPr lang="en-US" b="1"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	Organic evolution includes two major processes: </a:t>
            </a:r>
          </a:p>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		1. </a:t>
            </a:r>
            <a:r>
              <a:rPr lang="en-US" b="1" dirty="0" err="1">
                <a:solidFill>
                  <a:srgbClr val="C00000"/>
                </a:solidFill>
                <a:effectLst>
                  <a:outerShdw blurRad="38100" dist="38100" dir="2700000" algn="tl">
                    <a:srgbClr val="000000">
                      <a:alpha val="43137"/>
                    </a:srgbClr>
                  </a:outerShdw>
                </a:effectLst>
              </a:rPr>
              <a:t>anagenesis</a:t>
            </a:r>
            <a:r>
              <a:rPr lang="en-US" b="1" dirty="0">
                <a:effectLst>
                  <a:outerShdw blurRad="38100" dist="38100" dir="2700000" algn="tl">
                    <a:srgbClr val="000000">
                      <a:alpha val="43137"/>
                    </a:srgbClr>
                  </a:outerShdw>
                </a:effectLst>
              </a:rPr>
              <a:t>: the alteration of the genetic properties of a single lineage over time</a:t>
            </a:r>
          </a:p>
          <a:p>
            <a:pPr fontAlgn="auto">
              <a:spcAft>
                <a:spcPts val="0"/>
              </a:spcAft>
              <a:buFont typeface="Arial" pitchFamily="34" charset="0"/>
              <a:buNone/>
              <a:defRPr/>
            </a:pPr>
            <a:r>
              <a:rPr lang="en-US" b="1" dirty="0">
                <a:effectLst>
                  <a:outerShdw blurRad="38100" dist="38100" dir="2700000" algn="tl">
                    <a:srgbClr val="000000">
                      <a:alpha val="43137"/>
                    </a:srgbClr>
                  </a:outerShdw>
                </a:effectLst>
              </a:rPr>
              <a:t>		2</a:t>
            </a:r>
            <a:r>
              <a:rPr lang="en-US" b="1" dirty="0">
                <a:solidFill>
                  <a:srgbClr val="C00000"/>
                </a:solidFill>
                <a:effectLst>
                  <a:outerShdw blurRad="38100" dist="38100" dir="2700000" algn="tl">
                    <a:srgbClr val="000000">
                      <a:alpha val="43137"/>
                    </a:srgbClr>
                  </a:outerShdw>
                </a:effectLst>
              </a:rPr>
              <a:t>. </a:t>
            </a:r>
            <a:r>
              <a:rPr lang="en-US" b="1" dirty="0" err="1">
                <a:solidFill>
                  <a:srgbClr val="C00000"/>
                </a:solidFill>
                <a:effectLst>
                  <a:outerShdw blurRad="38100" dist="38100" dir="2700000" algn="tl">
                    <a:srgbClr val="000000">
                      <a:alpha val="43137"/>
                    </a:srgbClr>
                  </a:outerShdw>
                </a:effectLst>
              </a:rPr>
              <a:t>cladogenesis</a:t>
            </a:r>
            <a:r>
              <a:rPr lang="en-US" b="1" dirty="0">
                <a:effectLst>
                  <a:outerShdw blurRad="38100" dist="38100" dir="2700000" algn="tl">
                    <a:srgbClr val="000000">
                      <a:alpha val="43137"/>
                    </a:srgbClr>
                  </a:outerShdw>
                </a:effectLst>
              </a:rPr>
              <a:t>: or branching (a single species splits into two or more </a:t>
            </a:r>
            <a:r>
              <a:rPr lang="en-US" b="1" dirty="0" smtClean="0">
                <a:effectLst>
                  <a:outerShdw blurRad="38100" dist="38100" dir="2700000" algn="tl">
                    <a:srgbClr val="000000">
                      <a:alpha val="43137"/>
                    </a:srgbClr>
                  </a:outerShdw>
                </a:effectLst>
              </a:rPr>
              <a:t>distinct </a:t>
            </a:r>
            <a:r>
              <a:rPr lang="en-US" b="1" dirty="0">
                <a:effectLst>
                  <a:outerShdw blurRad="38100" dist="38100" dir="2700000" algn="tl">
                    <a:srgbClr val="000000">
                      <a:alpha val="43137"/>
                    </a:srgbClr>
                  </a:outerShdw>
                </a:effectLst>
              </a:rPr>
              <a:t>species that continue to change)</a:t>
            </a:r>
          </a:p>
          <a:p>
            <a:pPr fontAlgn="auto">
              <a:spcAft>
                <a:spcPts val="0"/>
              </a:spcAft>
              <a:buFont typeface="Arial" pitchFamily="34" charset="0"/>
              <a:buChar char="•"/>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l"/>
            <a:r>
              <a:rPr lang="en-US" smtClean="0"/>
              <a:t>III. Chemical &amp; Organic Evolution</a:t>
            </a:r>
          </a:p>
        </p:txBody>
      </p:sp>
      <p:sp>
        <p:nvSpPr>
          <p:cNvPr id="3" name="Content Placeholder 2"/>
          <p:cNvSpPr>
            <a:spLocks noGrp="1"/>
          </p:cNvSpPr>
          <p:nvPr>
            <p:ph idx="1"/>
          </p:nvPr>
        </p:nvSpPr>
        <p:spPr>
          <a:xfrm>
            <a:off x="381000" y="1219200"/>
            <a:ext cx="8229600" cy="5257800"/>
          </a:xfrm>
        </p:spPr>
        <p:txBody>
          <a:bodyPr rtlCol="0">
            <a:normAutofit fontScale="77500" lnSpcReduction="20000"/>
          </a:bodyPr>
          <a:lstStyle/>
          <a:p>
            <a:pPr fontAlgn="auto">
              <a:spcAft>
                <a:spcPts val="0"/>
              </a:spcAft>
              <a:buFont typeface="Arial" pitchFamily="34" charset="0"/>
              <a:buNone/>
              <a:defRPr/>
            </a:pPr>
            <a:r>
              <a:rPr lang="en-US" dirty="0"/>
              <a:t>C. Applications of Chemical &amp; Organic Evolution </a:t>
            </a:r>
          </a:p>
          <a:p>
            <a:pPr fontAlgn="auto">
              <a:spcAft>
                <a:spcPts val="0"/>
              </a:spcAft>
              <a:buFont typeface="Arial" pitchFamily="34" charset="0"/>
              <a:buNone/>
              <a:defRPr/>
            </a:pPr>
            <a:r>
              <a:rPr lang="en-US" dirty="0"/>
              <a:t>	1. Scientists have shown that electrical discharges of lightning, radioactivity and UV light </a:t>
            </a:r>
            <a:r>
              <a:rPr lang="en-US" dirty="0" smtClean="0"/>
              <a:t>have </a:t>
            </a:r>
            <a:r>
              <a:rPr lang="en-US" dirty="0"/>
              <a:t>cause the elements in the early atmosphere to form the basic </a:t>
            </a:r>
            <a:r>
              <a:rPr lang="en-US" b="1" dirty="0">
                <a:solidFill>
                  <a:srgbClr val="C00000"/>
                </a:solidFill>
              </a:rPr>
              <a:t>molecules of </a:t>
            </a:r>
            <a:r>
              <a:rPr lang="en-US" b="1" dirty="0" smtClean="0">
                <a:solidFill>
                  <a:srgbClr val="C00000"/>
                </a:solidFill>
              </a:rPr>
              <a:t>biochemistry</a:t>
            </a:r>
            <a:r>
              <a:rPr lang="en-US" dirty="0" smtClean="0">
                <a:solidFill>
                  <a:srgbClr val="C00000"/>
                </a:solidFill>
              </a:rPr>
              <a:t> </a:t>
            </a:r>
            <a:endParaRPr lang="en-US" dirty="0">
              <a:solidFill>
                <a:srgbClr val="C00000"/>
              </a:solidFill>
            </a:endParaRPr>
          </a:p>
          <a:p>
            <a:pPr fontAlgn="auto">
              <a:spcAft>
                <a:spcPts val="0"/>
              </a:spcAft>
              <a:buFont typeface="Arial" pitchFamily="34" charset="0"/>
              <a:buNone/>
              <a:defRPr/>
            </a:pPr>
            <a:r>
              <a:rPr lang="en-US" dirty="0"/>
              <a:t>		(ex: </a:t>
            </a:r>
            <a:r>
              <a:rPr lang="en-US" b="1" dirty="0">
                <a:solidFill>
                  <a:srgbClr val="C00000"/>
                </a:solidFill>
              </a:rPr>
              <a:t>nucleotides</a:t>
            </a:r>
            <a:r>
              <a:rPr lang="en-US" dirty="0"/>
              <a:t>, simple proteins, &amp; </a:t>
            </a:r>
            <a:r>
              <a:rPr lang="en-US" b="1" dirty="0">
                <a:solidFill>
                  <a:srgbClr val="C00000"/>
                </a:solidFill>
              </a:rPr>
              <a:t>ATP</a:t>
            </a:r>
            <a:r>
              <a:rPr lang="en-US" dirty="0"/>
              <a:t>) </a:t>
            </a:r>
          </a:p>
          <a:p>
            <a:pPr fontAlgn="auto">
              <a:spcAft>
                <a:spcPts val="0"/>
              </a:spcAft>
              <a:buFont typeface="Arial" pitchFamily="34" charset="0"/>
              <a:buNone/>
              <a:defRPr/>
            </a:pPr>
            <a:r>
              <a:rPr lang="en-US" dirty="0"/>
              <a:t>	2. Over time, these molecules began to collaborate and perform metabolic processes, </a:t>
            </a:r>
            <a:r>
              <a:rPr lang="en-US" dirty="0" smtClean="0"/>
              <a:t>eventually </a:t>
            </a:r>
            <a:r>
              <a:rPr lang="en-US" dirty="0"/>
              <a:t>forming the first cells. </a:t>
            </a:r>
          </a:p>
          <a:p>
            <a:pPr fontAlgn="auto">
              <a:spcAft>
                <a:spcPts val="0"/>
              </a:spcAft>
              <a:buFont typeface="Arial" pitchFamily="34" charset="0"/>
              <a:buNone/>
              <a:defRPr/>
            </a:pPr>
            <a:r>
              <a:rPr lang="en-US" dirty="0"/>
              <a:t>		a. these cells were the first anaerobic </a:t>
            </a:r>
            <a:r>
              <a:rPr lang="en-US" dirty="0" err="1"/>
              <a:t>heterotrophs</a:t>
            </a:r>
            <a:endParaRPr lang="en-US" dirty="0"/>
          </a:p>
          <a:p>
            <a:pPr fontAlgn="auto">
              <a:spcAft>
                <a:spcPts val="0"/>
              </a:spcAft>
              <a:buFont typeface="Arial" pitchFamily="34" charset="0"/>
              <a:buNone/>
              <a:defRPr/>
            </a:pPr>
            <a:r>
              <a:rPr lang="en-US" dirty="0"/>
              <a:t>		b. they fed on the organic material present on the early earth </a:t>
            </a:r>
          </a:p>
          <a:p>
            <a:pPr fontAlgn="auto">
              <a:spcAft>
                <a:spcPts val="0"/>
              </a:spcAft>
              <a:buFont typeface="Arial" pitchFamily="34" charset="0"/>
              <a:buNone/>
              <a:defRPr/>
            </a:pPr>
            <a:r>
              <a:rPr lang="en-US" dirty="0"/>
              <a:t>	3. The metabolic processes carried out by these cells release </a:t>
            </a:r>
            <a:r>
              <a:rPr lang="en-US" b="1" dirty="0">
                <a:solidFill>
                  <a:srgbClr val="C00000"/>
                </a:solidFill>
              </a:rPr>
              <a:t>carbon dioxide </a:t>
            </a:r>
            <a:r>
              <a:rPr lang="en-US" dirty="0"/>
              <a:t>into the </a:t>
            </a:r>
            <a:r>
              <a:rPr lang="en-US" dirty="0" smtClean="0"/>
              <a:t>atmosphere</a:t>
            </a:r>
            <a:endParaRPr lang="en-US" dirty="0"/>
          </a:p>
          <a:p>
            <a:pPr fontAlgn="auto">
              <a:spcAft>
                <a:spcPts val="0"/>
              </a:spcAft>
              <a:buFont typeface="Arial" pitchFamily="34" charset="0"/>
              <a:buNone/>
              <a:defRPr/>
            </a:pPr>
            <a:r>
              <a:rPr lang="en-US" dirty="0"/>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a:r>
              <a:rPr lang="en-US" smtClean="0"/>
              <a:t>III. Chemical &amp; Organic Evolution</a:t>
            </a:r>
          </a:p>
        </p:txBody>
      </p:sp>
      <p:sp>
        <p:nvSpPr>
          <p:cNvPr id="3" name="Content Placeholder 2"/>
          <p:cNvSpPr>
            <a:spLocks noGrp="1"/>
          </p:cNvSpPr>
          <p:nvPr>
            <p:ph idx="1"/>
          </p:nvPr>
        </p:nvSpPr>
        <p:spPr>
          <a:xfrm>
            <a:off x="457200" y="1295400"/>
            <a:ext cx="8229600" cy="4525963"/>
          </a:xfrm>
        </p:spPr>
        <p:txBody>
          <a:bodyPr/>
          <a:lstStyle/>
          <a:p>
            <a:pPr>
              <a:buFont typeface="Arial" charset="0"/>
              <a:buNone/>
            </a:pPr>
            <a:r>
              <a:rPr lang="en-US" smtClean="0"/>
              <a:t>4. The presence of </a:t>
            </a:r>
            <a:r>
              <a:rPr lang="en-US" b="1" smtClean="0">
                <a:solidFill>
                  <a:srgbClr val="C00000"/>
                </a:solidFill>
              </a:rPr>
              <a:t>CO2</a:t>
            </a:r>
            <a:r>
              <a:rPr lang="en-US" smtClean="0"/>
              <a:t> in the atmosphere led to the evolution of</a:t>
            </a:r>
            <a:r>
              <a:rPr lang="en-US" smtClean="0">
                <a:solidFill>
                  <a:srgbClr val="C00000"/>
                </a:solidFill>
              </a:rPr>
              <a:t> </a:t>
            </a:r>
            <a:r>
              <a:rPr lang="en-US" b="1" smtClean="0">
                <a:solidFill>
                  <a:srgbClr val="C00000"/>
                </a:solidFill>
              </a:rPr>
              <a:t>photosynthetic 	autotrophs </a:t>
            </a:r>
            <a:endParaRPr lang="en-US" smtClean="0">
              <a:solidFill>
                <a:srgbClr val="C00000"/>
              </a:solidFill>
            </a:endParaRPr>
          </a:p>
          <a:p>
            <a:pPr>
              <a:buFont typeface="Arial" charset="0"/>
              <a:buNone/>
            </a:pPr>
            <a:r>
              <a:rPr lang="en-US" smtClean="0"/>
              <a:t>5. Increase </a:t>
            </a:r>
            <a:r>
              <a:rPr lang="en-US" b="1" smtClean="0">
                <a:solidFill>
                  <a:srgbClr val="C00000"/>
                </a:solidFill>
              </a:rPr>
              <a:t>oxygen</a:t>
            </a:r>
            <a:r>
              <a:rPr lang="en-US" smtClean="0"/>
              <a:t> levels in the atmosphere caused the heterotrophic cells to evolve to 	carry out </a:t>
            </a:r>
            <a:r>
              <a:rPr lang="en-US" b="1" smtClean="0">
                <a:solidFill>
                  <a:srgbClr val="C00000"/>
                </a:solidFill>
              </a:rPr>
              <a:t>aerobic respiration </a:t>
            </a:r>
          </a:p>
          <a:p>
            <a:pPr>
              <a:buFont typeface="Arial" charset="0"/>
              <a:buNone/>
            </a:pPr>
            <a:r>
              <a:rPr lang="en-US" smtClean="0"/>
              <a:t>6. These cells eventually became the </a:t>
            </a:r>
            <a:r>
              <a:rPr lang="en-US" b="1" smtClean="0">
                <a:solidFill>
                  <a:srgbClr val="C00000"/>
                </a:solidFill>
              </a:rPr>
              <a:t>dominant</a:t>
            </a:r>
            <a:r>
              <a:rPr lang="en-US" b="1" smtClean="0"/>
              <a:t> </a:t>
            </a:r>
            <a:r>
              <a:rPr lang="en-US" smtClean="0"/>
              <a:t>life forms on Earth. </a:t>
            </a:r>
          </a:p>
          <a:p>
            <a:endParaRPr lang="en-US" smtClean="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1.bp.blogspot.com/__ABw39Lak58/SUM62YD2cbI/AAAAAAAAAdY/eUMGCWzoVQk/s400/Chemical+Evolution.jpg"/>
          <p:cNvPicPr>
            <a:picLocks noChangeAspect="1" noChangeArrowheads="1"/>
          </p:cNvPicPr>
          <p:nvPr/>
        </p:nvPicPr>
        <p:blipFill>
          <a:blip r:embed="rId2" cstate="print"/>
          <a:srcRect l="6383" t="11348" r="5319" b="13475"/>
          <a:stretch>
            <a:fillRect/>
          </a:stretch>
        </p:blipFill>
        <p:spPr bwMode="auto">
          <a:xfrm>
            <a:off x="228600" y="228600"/>
            <a:ext cx="6324600" cy="4038600"/>
          </a:xfrm>
          <a:prstGeom prst="rect">
            <a:avLst/>
          </a:prstGeom>
          <a:noFill/>
        </p:spPr>
      </p:pic>
      <p:pic>
        <p:nvPicPr>
          <p:cNvPr id="3076" name="Picture 4" descr="http://www.waterencyclopedia.com/images/wsci_01_img0086.jpg"/>
          <p:cNvPicPr>
            <a:picLocks noChangeAspect="1" noChangeArrowheads="1"/>
          </p:cNvPicPr>
          <p:nvPr/>
        </p:nvPicPr>
        <p:blipFill>
          <a:blip r:embed="rId3" cstate="print"/>
          <a:srcRect/>
          <a:stretch>
            <a:fillRect/>
          </a:stretch>
        </p:blipFill>
        <p:spPr bwMode="auto">
          <a:xfrm>
            <a:off x="5867400" y="3533774"/>
            <a:ext cx="3200400" cy="3248026"/>
          </a:xfrm>
          <a:prstGeom prst="rect">
            <a:avLst/>
          </a:prstGeom>
          <a:noFill/>
          <a:ln w="34925">
            <a:solidFill>
              <a:schemeClr val="tx2">
                <a:lumMod val="50000"/>
              </a:schemeClr>
            </a:solidFill>
          </a:ln>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 </a:t>
            </a:r>
            <a:r>
              <a:rPr lang="en-US" b="1" dirty="0" err="1" smtClean="0">
                <a:solidFill>
                  <a:srgbClr val="C00000"/>
                </a:solidFill>
                <a:effectLst>
                  <a:outerShdw blurRad="38100" dist="38100" dir="2700000" algn="tl">
                    <a:srgbClr val="000000">
                      <a:alpha val="43137"/>
                    </a:srgbClr>
                  </a:outerShdw>
                </a:effectLst>
              </a:rPr>
              <a:t>Oparin</a:t>
            </a:r>
            <a:r>
              <a:rPr lang="en-US" b="1" dirty="0" smtClean="0">
                <a:solidFill>
                  <a:srgbClr val="C00000"/>
                </a:solidFill>
                <a:effectLst>
                  <a:outerShdw blurRad="38100" dist="38100" dir="2700000" algn="tl">
                    <a:srgbClr val="000000">
                      <a:alpha val="43137"/>
                    </a:srgbClr>
                  </a:outerShdw>
                </a:effectLst>
              </a:rPr>
              <a:t>-Haldane Hypothesis</a:t>
            </a:r>
            <a:r>
              <a:rPr lang="en-US" dirty="0" smtClean="0">
                <a:solidFill>
                  <a:srgbClr val="C00000"/>
                </a:solidFill>
                <a:effectLst>
                  <a:outerShdw blurRad="38100" dist="38100" dir="2700000" algn="tl">
                    <a:srgbClr val="000000">
                      <a:alpha val="43137"/>
                    </a:srgbClr>
                  </a:outerShdw>
                </a:effectLst>
              </a:rPr>
              <a:t> </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715000"/>
          </a:xfrm>
        </p:spPr>
        <p:txBody>
          <a:bodyPr/>
          <a:lstStyle/>
          <a:p>
            <a:pPr lvl="0">
              <a:buFont typeface="+mj-lt"/>
              <a:buAutoNum type="arabicPeriod"/>
            </a:pPr>
            <a:r>
              <a:rPr lang="en-US" sz="2000" dirty="0" smtClean="0"/>
              <a:t>Alexander </a:t>
            </a:r>
            <a:r>
              <a:rPr lang="en-US" sz="2000" dirty="0" err="1" smtClean="0"/>
              <a:t>Oparin</a:t>
            </a:r>
            <a:r>
              <a:rPr lang="en-US" sz="2000" dirty="0" smtClean="0"/>
              <a:t> suggested that the atmosphere of early earth contained water vapor, ammonia, hydrogen gas, &amp; methane, but </a:t>
            </a:r>
            <a:r>
              <a:rPr lang="en-US" sz="2000" b="1" dirty="0" smtClean="0">
                <a:solidFill>
                  <a:srgbClr val="C00000"/>
                </a:solidFill>
                <a:effectLst>
                  <a:outerShdw blurRad="38100" dist="38100" dir="2700000" algn="tl">
                    <a:srgbClr val="000000">
                      <a:alpha val="43137"/>
                    </a:srgbClr>
                  </a:outerShdw>
                </a:effectLst>
              </a:rPr>
              <a:t>no free oxygen</a:t>
            </a:r>
            <a:r>
              <a:rPr lang="en-US" sz="2000" dirty="0" smtClean="0">
                <a:solidFill>
                  <a:srgbClr val="C00000"/>
                </a:solidFill>
                <a:effectLst>
                  <a:outerShdw blurRad="38100" dist="38100" dir="2700000" algn="tl">
                    <a:srgbClr val="000000">
                      <a:alpha val="43137"/>
                    </a:srgbClr>
                  </a:outerShdw>
                </a:effectLst>
              </a:rPr>
              <a:t> </a:t>
            </a:r>
            <a:r>
              <a:rPr lang="en-US" sz="2000" dirty="0" smtClean="0"/>
              <a:t>(O</a:t>
            </a:r>
            <a:r>
              <a:rPr lang="en-US" sz="2000" baseline="-25000" dirty="0" smtClean="0"/>
              <a:t>2</a:t>
            </a:r>
            <a:r>
              <a:rPr lang="en-US" sz="2000" dirty="0" smtClean="0"/>
              <a:t>).  </a:t>
            </a:r>
          </a:p>
          <a:p>
            <a:pPr lvl="0">
              <a:buFont typeface="+mj-lt"/>
              <a:buAutoNum type="arabicPeriod"/>
            </a:pPr>
            <a:r>
              <a:rPr lang="en-US" sz="2000" dirty="0" smtClean="0"/>
              <a:t>Because free oxygen is so reactive, it would destroy </a:t>
            </a:r>
            <a:r>
              <a:rPr lang="en-US" sz="2000" b="1" dirty="0" smtClean="0">
                <a:solidFill>
                  <a:srgbClr val="C00000"/>
                </a:solidFill>
                <a:effectLst>
                  <a:outerShdw blurRad="38100" dist="38100" dir="2700000" algn="tl">
                    <a:srgbClr val="000000">
                      <a:alpha val="43137"/>
                    </a:srgbClr>
                  </a:outerShdw>
                </a:effectLst>
              </a:rPr>
              <a:t>organic molecules</a:t>
            </a:r>
            <a:r>
              <a:rPr lang="en-US" sz="2000" dirty="0" smtClean="0">
                <a:solidFill>
                  <a:srgbClr val="C00000"/>
                </a:solidFill>
                <a:effectLst>
                  <a:outerShdw blurRad="38100" dist="38100" dir="2700000" algn="tl">
                    <a:srgbClr val="000000">
                      <a:alpha val="43137"/>
                    </a:srgbClr>
                  </a:outerShdw>
                </a:effectLst>
              </a:rPr>
              <a:t> </a:t>
            </a:r>
            <a:r>
              <a:rPr lang="en-US" sz="2000" dirty="0" smtClean="0"/>
              <a:t>as fast as they could be formed.  He believed that with the energy from lightning &amp; heat from volcanoes, simple chemicals would combine to form increasingly more complex organic compounds.  </a:t>
            </a:r>
          </a:p>
          <a:p>
            <a:pPr lvl="0">
              <a:buFont typeface="+mj-lt"/>
              <a:buAutoNum type="arabicPeriod"/>
            </a:pPr>
            <a:r>
              <a:rPr lang="en-US" sz="2000" b="1" dirty="0" smtClean="0">
                <a:solidFill>
                  <a:srgbClr val="C00000"/>
                </a:solidFill>
                <a:effectLst>
                  <a:outerShdw blurRad="38100" dist="38100" dir="2700000" algn="tl">
                    <a:srgbClr val="000000">
                      <a:alpha val="43137"/>
                    </a:srgbClr>
                  </a:outerShdw>
                </a:effectLst>
              </a:rPr>
              <a:t>JBS Haldane</a:t>
            </a:r>
            <a:r>
              <a:rPr lang="en-US" sz="2000" dirty="0" smtClean="0">
                <a:solidFill>
                  <a:srgbClr val="C00000"/>
                </a:solidFill>
                <a:effectLst>
                  <a:outerShdw blurRad="38100" dist="38100" dir="2700000" algn="tl">
                    <a:srgbClr val="000000">
                      <a:alpha val="43137"/>
                    </a:srgbClr>
                  </a:outerShdw>
                </a:effectLst>
              </a:rPr>
              <a:t> </a:t>
            </a:r>
            <a:r>
              <a:rPr lang="en-US" sz="2000" dirty="0" smtClean="0"/>
              <a:t>also came up with a similar hypothesis.  Haldane believed that energy from the </a:t>
            </a:r>
            <a:r>
              <a:rPr lang="en-US" sz="2000" b="1" dirty="0" smtClean="0">
                <a:solidFill>
                  <a:srgbClr val="C00000"/>
                </a:solidFill>
                <a:effectLst>
                  <a:outerShdw blurRad="38100" dist="38100" dir="2700000" algn="tl">
                    <a:srgbClr val="000000">
                      <a:alpha val="43137"/>
                    </a:srgbClr>
                  </a:outerShdw>
                </a:effectLst>
              </a:rPr>
              <a:t>sun</a:t>
            </a:r>
            <a:r>
              <a:rPr lang="en-US" sz="2000" dirty="0" smtClean="0"/>
              <a:t> could cause the same atmospheric gases to react &amp; form organic compounds.  As the earth cooled, the early oceans would have been filled with these </a:t>
            </a:r>
            <a:r>
              <a:rPr lang="en-US" sz="2000" b="1" dirty="0" smtClean="0">
                <a:solidFill>
                  <a:srgbClr val="C00000"/>
                </a:solidFill>
                <a:effectLst>
                  <a:outerShdw blurRad="38100" dist="38100" dir="2700000" algn="tl">
                    <a:srgbClr val="000000">
                      <a:alpha val="43137"/>
                    </a:srgbClr>
                  </a:outerShdw>
                </a:effectLst>
              </a:rPr>
              <a:t>organic compounds.</a:t>
            </a:r>
            <a:r>
              <a:rPr lang="en-US" sz="2000" dirty="0" smtClean="0">
                <a:solidFill>
                  <a:srgbClr val="C00000"/>
                </a:solidFill>
                <a:effectLst>
                  <a:outerShdw blurRad="38100" dist="38100" dir="2700000" algn="tl">
                    <a:srgbClr val="000000">
                      <a:alpha val="43137"/>
                    </a:srgbClr>
                  </a:outerShdw>
                </a:effectLst>
              </a:rPr>
              <a:t>  </a:t>
            </a:r>
            <a:r>
              <a:rPr lang="en-US" sz="2000" dirty="0" smtClean="0"/>
              <a:t>Furthermore, Haldane concluded that the organic compounds combined over time (maybe millions of years) into </a:t>
            </a:r>
            <a:r>
              <a:rPr lang="en-US" sz="2000" b="1" dirty="0" smtClean="0">
                <a:solidFill>
                  <a:srgbClr val="C00000"/>
                </a:solidFill>
                <a:effectLst>
                  <a:outerShdw blurRad="38100" dist="38100" dir="2700000" algn="tl">
                    <a:srgbClr val="000000">
                      <a:alpha val="43137"/>
                    </a:srgbClr>
                  </a:outerShdw>
                </a:effectLst>
              </a:rPr>
              <a:t>virus-like organisms</a:t>
            </a:r>
            <a:r>
              <a:rPr lang="en-US" sz="2000" b="1" dirty="0" smtClean="0"/>
              <a:t>,</a:t>
            </a:r>
            <a:r>
              <a:rPr lang="en-US" sz="2000" dirty="0" smtClean="0"/>
              <a:t> which then evolved into the first living cells.</a:t>
            </a:r>
          </a:p>
          <a:p>
            <a:pPr lvl="0">
              <a:buFont typeface="+mj-lt"/>
              <a:buAutoNum type="arabicPeriod"/>
            </a:pPr>
            <a:r>
              <a:rPr lang="en-US" sz="2000" dirty="0" err="1" smtClean="0"/>
              <a:t>Oparin</a:t>
            </a:r>
            <a:r>
              <a:rPr lang="en-US" sz="2000" dirty="0" smtClean="0"/>
              <a:t> &amp; Haldane both had detailed ideas about life evolving from </a:t>
            </a:r>
            <a:r>
              <a:rPr lang="en-US" sz="2000" b="1" dirty="0" smtClean="0">
                <a:solidFill>
                  <a:srgbClr val="C00000"/>
                </a:solidFill>
              </a:rPr>
              <a:t>chemicals</a:t>
            </a:r>
            <a:r>
              <a:rPr lang="en-US" sz="2000" b="1" dirty="0" smtClean="0"/>
              <a:t>;</a:t>
            </a:r>
            <a:r>
              <a:rPr lang="en-US" sz="2000" dirty="0" smtClean="0"/>
              <a:t> however, neither scientist performed experiments to test these ideas.</a:t>
            </a:r>
          </a:p>
          <a:p>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2.gstatic.com/images?q=tbn:ANd9GcSMMKXWLYn6OrRYa8TS6dp4IpMqK-rKG30Vu3Yj2whybE9GPUT1_Ka6810xJw"/>
          <p:cNvPicPr>
            <a:picLocks noChangeAspect="1" noChangeArrowheads="1"/>
          </p:cNvPicPr>
          <p:nvPr/>
        </p:nvPicPr>
        <p:blipFill>
          <a:blip r:embed="rId2" cstate="print"/>
          <a:srcRect/>
          <a:stretch>
            <a:fillRect/>
          </a:stretch>
        </p:blipFill>
        <p:spPr bwMode="auto">
          <a:xfrm>
            <a:off x="0" y="0"/>
            <a:ext cx="4425983" cy="2819400"/>
          </a:xfrm>
          <a:prstGeom prst="rect">
            <a:avLst/>
          </a:prstGeom>
          <a:noFill/>
        </p:spPr>
      </p:pic>
      <p:pic>
        <p:nvPicPr>
          <p:cNvPr id="2052" name="Picture 4" descr="http://t0.gstatic.com/images?q=tbn:ANd9GcReMLo4Vn8vKxUpsWr8sLZqmFS4OZXaVcSZTHWewnx9t8R4C0aS1pte1Vi-"/>
          <p:cNvPicPr>
            <a:picLocks noChangeAspect="1" noChangeArrowheads="1"/>
          </p:cNvPicPr>
          <p:nvPr/>
        </p:nvPicPr>
        <p:blipFill>
          <a:blip r:embed="rId3" cstate="print"/>
          <a:srcRect/>
          <a:stretch>
            <a:fillRect/>
          </a:stretch>
        </p:blipFill>
        <p:spPr bwMode="auto">
          <a:xfrm>
            <a:off x="4038601" y="2390773"/>
            <a:ext cx="5105400" cy="4467227"/>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 </a:t>
            </a:r>
            <a:r>
              <a:rPr lang="en-US" b="1" dirty="0" smtClean="0">
                <a:solidFill>
                  <a:srgbClr val="C00000"/>
                </a:solidFill>
                <a:effectLst>
                  <a:outerShdw blurRad="38100" dist="38100" dir="2700000" algn="tl">
                    <a:srgbClr val="000000">
                      <a:alpha val="43137"/>
                    </a:srgbClr>
                  </a:outerShdw>
                </a:effectLst>
              </a:rPr>
              <a:t>Miller-Urey Experiment</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334000"/>
          </a:xfrm>
        </p:spPr>
        <p:txBody>
          <a:bodyPr/>
          <a:lstStyle/>
          <a:p>
            <a:pPr marL="457200" lvl="0" indent="-457200">
              <a:buFont typeface="+mj-lt"/>
              <a:buAutoNum type="arabicPeriod"/>
            </a:pPr>
            <a:r>
              <a:rPr lang="en-US" sz="2400" dirty="0" smtClean="0"/>
              <a:t>Stanley </a:t>
            </a:r>
            <a:r>
              <a:rPr lang="en-US" sz="2400" b="1" dirty="0" smtClean="0">
                <a:solidFill>
                  <a:srgbClr val="C00000"/>
                </a:solidFill>
                <a:effectLst>
                  <a:outerShdw blurRad="38100" dist="38100" dir="2700000" algn="tl">
                    <a:srgbClr val="000000">
                      <a:alpha val="43137"/>
                    </a:srgbClr>
                  </a:outerShdw>
                </a:effectLst>
              </a:rPr>
              <a:t>Miller</a:t>
            </a:r>
            <a:r>
              <a:rPr lang="en-US" sz="2400" dirty="0" smtClean="0"/>
              <a:t> &amp;</a:t>
            </a:r>
            <a:r>
              <a:rPr lang="en-US" sz="2400"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Harold</a:t>
            </a:r>
            <a:r>
              <a:rPr lang="en-US" sz="2400" dirty="0" smtClean="0">
                <a:solidFill>
                  <a:srgbClr val="C00000"/>
                </a:solidFill>
                <a:effectLst>
                  <a:outerShdw blurRad="38100" dist="38100" dir="2700000" algn="tl">
                    <a:srgbClr val="000000">
                      <a:alpha val="43137"/>
                    </a:srgbClr>
                  </a:outerShdw>
                </a:effectLst>
              </a:rPr>
              <a:t> </a:t>
            </a:r>
            <a:r>
              <a:rPr lang="en-US" sz="2400" dirty="0" smtClean="0"/>
              <a:t>Urey tested part of the </a:t>
            </a:r>
            <a:r>
              <a:rPr lang="en-US" sz="2400" dirty="0" err="1" smtClean="0"/>
              <a:t>Oparin</a:t>
            </a:r>
            <a:r>
              <a:rPr lang="en-US" sz="2400" dirty="0" smtClean="0"/>
              <a:t>-Haldane hypothesis in 1953.</a:t>
            </a:r>
          </a:p>
          <a:p>
            <a:pPr marL="457200" lvl="0" indent="-457200">
              <a:buFont typeface="+mj-lt"/>
              <a:buAutoNum type="arabicPeriod"/>
            </a:pPr>
            <a:r>
              <a:rPr lang="en-US" sz="2400" dirty="0" smtClean="0"/>
              <a:t>They created a set-up in which no </a:t>
            </a:r>
            <a:r>
              <a:rPr lang="en-US" sz="2400" b="1" dirty="0" smtClean="0">
                <a:solidFill>
                  <a:srgbClr val="C00000"/>
                </a:solidFill>
                <a:effectLst>
                  <a:outerShdw blurRad="38100" dist="38100" dir="2700000" algn="tl">
                    <a:srgbClr val="000000">
                      <a:alpha val="43137"/>
                    </a:srgbClr>
                  </a:outerShdw>
                </a:effectLst>
              </a:rPr>
              <a:t>oxygen</a:t>
            </a:r>
            <a:r>
              <a:rPr lang="en-US" sz="2400" dirty="0" smtClean="0"/>
              <a:t> was present.  They then boiled water to form </a:t>
            </a:r>
            <a:r>
              <a:rPr lang="en-US" sz="2400" b="1" dirty="0" smtClean="0">
                <a:solidFill>
                  <a:srgbClr val="C00000"/>
                </a:solidFill>
                <a:effectLst>
                  <a:outerShdw blurRad="38100" dist="38100" dir="2700000" algn="tl">
                    <a:srgbClr val="000000">
                      <a:alpha val="43137"/>
                    </a:srgbClr>
                  </a:outerShdw>
                </a:effectLst>
              </a:rPr>
              <a:t>water vapor</a:t>
            </a:r>
            <a:r>
              <a:rPr lang="en-US" sz="2400" dirty="0" smtClean="0">
                <a:solidFill>
                  <a:srgbClr val="C00000"/>
                </a:solidFill>
                <a:effectLst>
                  <a:outerShdw blurRad="38100" dist="38100" dir="2700000" algn="tl">
                    <a:srgbClr val="000000">
                      <a:alpha val="43137"/>
                    </a:srgbClr>
                  </a:outerShdw>
                </a:effectLst>
              </a:rPr>
              <a:t> </a:t>
            </a:r>
            <a:r>
              <a:rPr lang="en-US" sz="2400" dirty="0" smtClean="0"/>
              <a:t>&amp; introduced ammonia, methane, &amp; hydrogen gases.  Following this, electric sparks were used to simulate lightning.  The resulting chemicals cooled.  Miller &amp; Urey found </a:t>
            </a:r>
            <a:r>
              <a:rPr lang="en-US" sz="2400" b="1" dirty="0" smtClean="0">
                <a:solidFill>
                  <a:srgbClr val="C00000"/>
                </a:solidFill>
                <a:effectLst>
                  <a:outerShdw blurRad="38100" dist="38100" dir="2700000" algn="tl">
                    <a:srgbClr val="000000">
                      <a:alpha val="43137"/>
                    </a:srgbClr>
                  </a:outerShdw>
                </a:effectLst>
              </a:rPr>
              <a:t>organic compounds</a:t>
            </a:r>
            <a:r>
              <a:rPr lang="en-US" sz="2400" dirty="0" smtClean="0">
                <a:solidFill>
                  <a:srgbClr val="C00000"/>
                </a:solidFill>
                <a:effectLst>
                  <a:outerShdw blurRad="38100" dist="38100" dir="2700000" algn="tl">
                    <a:srgbClr val="000000">
                      <a:alpha val="43137"/>
                    </a:srgbClr>
                  </a:outerShdw>
                </a:effectLst>
              </a:rPr>
              <a:t> </a:t>
            </a:r>
            <a:r>
              <a:rPr lang="en-US" sz="2400" dirty="0" smtClean="0"/>
              <a:t>in the mixture, including several amino acids that are found in proteins</a:t>
            </a:r>
            <a:r>
              <a:rPr lang="en-US" sz="2400" dirty="0" smtClean="0"/>
              <a:t>.</a:t>
            </a:r>
          </a:p>
          <a:p>
            <a:pPr marL="457200" lvl="0" indent="-457200">
              <a:buFont typeface="+mj-lt"/>
              <a:buAutoNum type="arabicPeriod"/>
            </a:pPr>
            <a:r>
              <a:rPr lang="en-US" sz="2400" dirty="0" smtClean="0"/>
              <a:t>Other scientists have since repeated their experiment and have gotten the same results. However, they argue that their experiment used a large amount of heat and electrical energy (lightning), which would require constant storms to produce.</a:t>
            </a:r>
            <a:endParaRPr lang="en-US" sz="2400" dirty="0" smtClean="0"/>
          </a:p>
          <a:p>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274638"/>
            <a:ext cx="4267200" cy="6354762"/>
          </a:xfrm>
          <a:prstGeom prst="rect">
            <a:avLst/>
          </a:prstGeom>
        </p:spPr>
      </p:pic>
      <p:pic>
        <p:nvPicPr>
          <p:cNvPr id="5" name="Picture 4"/>
          <p:cNvPicPr>
            <a:picLocks noChangeAspect="1"/>
          </p:cNvPicPr>
          <p:nvPr/>
        </p:nvPicPr>
        <p:blipFill>
          <a:blip r:embed="rId3"/>
          <a:stretch>
            <a:fillRect/>
          </a:stretch>
        </p:blipFill>
        <p:spPr>
          <a:xfrm>
            <a:off x="4754902" y="245572"/>
            <a:ext cx="3931898" cy="6231428"/>
          </a:xfrm>
          <a:prstGeom prst="rect">
            <a:avLst/>
          </a:prstGeom>
        </p:spPr>
      </p:pic>
    </p:spTree>
    <p:extLst>
      <p:ext uri="{BB962C8B-B14F-4D97-AF65-F5344CB8AC3E}">
        <p14:creationId xmlns:p14="http://schemas.microsoft.com/office/powerpoint/2010/main" val="2613482315"/>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t>Erasmus Darwin (1731-1802)</a:t>
            </a:r>
          </a:p>
          <a:p>
            <a:r>
              <a:rPr lang="en-US" dirty="0" smtClean="0"/>
              <a:t>Charles Darwin’s grandfather</a:t>
            </a:r>
          </a:p>
          <a:p>
            <a:r>
              <a:rPr lang="en-US" dirty="0" smtClean="0"/>
              <a:t>Discussed concepts of common descent, artificial selection by humans, vestigial organs, and the influence of competition and sexual selection on changes within a species in his work titled </a:t>
            </a:r>
            <a:r>
              <a:rPr lang="en-US" i="1" dirty="0" err="1" smtClean="0"/>
              <a:t>Zoonomia</a:t>
            </a:r>
            <a:endParaRPr lang="en-US" dirty="0"/>
          </a:p>
        </p:txBody>
      </p:sp>
    </p:spTree>
    <p:extLst>
      <p:ext uri="{BB962C8B-B14F-4D97-AF65-F5344CB8AC3E}">
        <p14:creationId xmlns:p14="http://schemas.microsoft.com/office/powerpoint/2010/main" val="2086447047"/>
      </p:ext>
    </p:extLst>
  </p:cSld>
  <p:clrMapOvr>
    <a:masterClrMapping/>
  </p:clrMapOvr>
  <p:transition>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1.gstatic.com/images?q=tbn:ANd9GcQUz5FkSzdDHlV5Ms2-8hNWrcVAiLfR2NXdCiIgaKJQoimdVTPxSYWtk_Wl"/>
          <p:cNvPicPr>
            <a:picLocks noChangeAspect="1" noChangeArrowheads="1"/>
          </p:cNvPicPr>
          <p:nvPr/>
        </p:nvPicPr>
        <p:blipFill>
          <a:blip r:embed="rId2" cstate="print"/>
          <a:srcRect/>
          <a:stretch>
            <a:fillRect/>
          </a:stretch>
        </p:blipFill>
        <p:spPr bwMode="auto">
          <a:xfrm>
            <a:off x="3657600" y="2743200"/>
            <a:ext cx="5486400" cy="4114800"/>
          </a:xfrm>
          <a:prstGeom prst="rect">
            <a:avLst/>
          </a:prstGeom>
          <a:noFill/>
        </p:spPr>
      </p:pic>
      <p:pic>
        <p:nvPicPr>
          <p:cNvPr id="1028" name="Picture 4" descr="http://t3.gstatic.com/images?q=tbn:ANd9GcRuwhSwnfUoW7_zSQkLJzp0N4vBWUBzBP9cSdEWWGpgomTmbMcVf8HhR185Nw"/>
          <p:cNvPicPr>
            <a:picLocks noChangeAspect="1" noChangeArrowheads="1"/>
          </p:cNvPicPr>
          <p:nvPr/>
        </p:nvPicPr>
        <p:blipFill>
          <a:blip r:embed="rId3" cstate="print"/>
          <a:srcRect/>
          <a:stretch>
            <a:fillRect/>
          </a:stretch>
        </p:blipFill>
        <p:spPr bwMode="auto">
          <a:xfrm>
            <a:off x="0" y="0"/>
            <a:ext cx="4042912" cy="56388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 </a:t>
            </a:r>
            <a:r>
              <a:rPr lang="en-US" b="1" dirty="0" smtClean="0">
                <a:solidFill>
                  <a:srgbClr val="C00000"/>
                </a:solidFill>
                <a:effectLst>
                  <a:outerShdw blurRad="38100" dist="38100" dir="2700000" algn="tl">
                    <a:srgbClr val="000000">
                      <a:alpha val="43137"/>
                    </a:srgbClr>
                  </a:outerShdw>
                </a:effectLst>
              </a:rPr>
              <a:t>Sidney Fox</a:t>
            </a:r>
            <a:r>
              <a:rPr lang="en-US" dirty="0" smtClean="0"/>
              <a:t/>
            </a:r>
            <a:br>
              <a:rPr lang="en-US" dirty="0" smtClean="0"/>
            </a:br>
            <a:endParaRPr lang="en-US" dirty="0"/>
          </a:p>
        </p:txBody>
      </p:sp>
      <p:sp>
        <p:nvSpPr>
          <p:cNvPr id="3" name="Content Placeholder 2"/>
          <p:cNvSpPr>
            <a:spLocks noGrp="1"/>
          </p:cNvSpPr>
          <p:nvPr>
            <p:ph idx="1"/>
          </p:nvPr>
        </p:nvSpPr>
        <p:spPr>
          <a:xfrm>
            <a:off x="533400" y="990600"/>
            <a:ext cx="8229600" cy="4525963"/>
          </a:xfrm>
        </p:spPr>
        <p:txBody>
          <a:bodyPr/>
          <a:lstStyle/>
          <a:p>
            <a:pPr marL="457200" lvl="0" indent="-457200">
              <a:buFont typeface="+mj-lt"/>
              <a:buAutoNum type="arabicPeriod"/>
            </a:pPr>
            <a:r>
              <a:rPr lang="en-US" sz="2400" dirty="0" smtClean="0"/>
              <a:t>In the 1950s &amp; 1960s, Sidney Fox believed that if amino acids were present in early earth, then they would </a:t>
            </a:r>
            <a:r>
              <a:rPr lang="en-US" sz="2400" b="1" dirty="0" smtClean="0">
                <a:solidFill>
                  <a:srgbClr val="C00000"/>
                </a:solidFill>
                <a:effectLst>
                  <a:outerShdw blurRad="38100" dist="38100" dir="2700000" algn="tl">
                    <a:srgbClr val="000000">
                      <a:alpha val="43137"/>
                    </a:srgbClr>
                  </a:outerShdw>
                </a:effectLst>
              </a:rPr>
              <a:t>react</a:t>
            </a:r>
            <a:r>
              <a:rPr lang="en-US" sz="2400" dirty="0" smtClean="0"/>
              <a:t> together in just the right way to form</a:t>
            </a:r>
            <a:r>
              <a:rPr lang="en-US" sz="2400" dirty="0" smtClean="0">
                <a:solidFill>
                  <a:srgbClr val="C00000"/>
                </a:solidFill>
                <a:effectLst>
                  <a:outerShdw blurRad="38100" dist="38100" dir="2700000" algn="tl">
                    <a:srgbClr val="000000">
                      <a:alpha val="43137"/>
                    </a:srgbClr>
                  </a:outerShdw>
                </a:effectLst>
              </a:rPr>
              <a:t> </a:t>
            </a:r>
            <a:r>
              <a:rPr lang="en-US" sz="2400" b="1" dirty="0" smtClean="0">
                <a:solidFill>
                  <a:srgbClr val="C00000"/>
                </a:solidFill>
                <a:effectLst>
                  <a:outerShdw blurRad="38100" dist="38100" dir="2700000" algn="tl">
                    <a:srgbClr val="000000">
                      <a:alpha val="43137"/>
                    </a:srgbClr>
                  </a:outerShdw>
                </a:effectLst>
              </a:rPr>
              <a:t>proteins</a:t>
            </a:r>
            <a:r>
              <a:rPr lang="en-US" sz="2400" b="1" dirty="0" smtClean="0"/>
              <a:t>.</a:t>
            </a:r>
            <a:r>
              <a:rPr lang="en-US" sz="2400" dirty="0" smtClean="0"/>
              <a:t>  He performed experiments to see if proteins could be formed.  When his experiments were completed, he created what we call </a:t>
            </a:r>
            <a:r>
              <a:rPr lang="en-US" sz="2400" b="1" dirty="0" err="1" smtClean="0">
                <a:solidFill>
                  <a:srgbClr val="C00000"/>
                </a:solidFill>
                <a:effectLst>
                  <a:outerShdw blurRad="38100" dist="38100" dir="2700000" algn="tl">
                    <a:srgbClr val="000000">
                      <a:alpha val="43137"/>
                    </a:srgbClr>
                  </a:outerShdw>
                </a:effectLst>
              </a:rPr>
              <a:t>proteinoid</a:t>
            </a:r>
            <a:r>
              <a:rPr lang="en-US" sz="2400" b="1" dirty="0" smtClean="0">
                <a:solidFill>
                  <a:srgbClr val="C00000"/>
                </a:solidFill>
                <a:effectLst>
                  <a:outerShdw blurRad="38100" dist="38100" dir="2700000" algn="tl">
                    <a:srgbClr val="000000">
                      <a:alpha val="43137"/>
                    </a:srgbClr>
                  </a:outerShdw>
                </a:effectLst>
              </a:rPr>
              <a:t> microspheres</a:t>
            </a:r>
            <a:r>
              <a:rPr lang="en-US" sz="2400" dirty="0" smtClean="0">
                <a:solidFill>
                  <a:srgbClr val="C00000"/>
                </a:solidFill>
                <a:effectLst>
                  <a:outerShdw blurRad="38100" dist="38100" dir="2700000" algn="tl">
                    <a:srgbClr val="000000">
                      <a:alpha val="43137"/>
                    </a:srgbClr>
                  </a:outerShdw>
                </a:effectLst>
              </a:rPr>
              <a:t> </a:t>
            </a:r>
            <a:r>
              <a:rPr lang="en-US" sz="2400" dirty="0" smtClean="0"/>
              <a:t>or </a:t>
            </a:r>
            <a:r>
              <a:rPr lang="en-US" sz="2400" dirty="0" err="1" smtClean="0"/>
              <a:t>protocells</a:t>
            </a:r>
            <a:r>
              <a:rPr lang="en-US" sz="2400" dirty="0" smtClean="0"/>
              <a:t>.  These were believed to be the beginnings of forming a living cell.  Inevitably, this lead to the </a:t>
            </a:r>
            <a:r>
              <a:rPr lang="en-US" sz="2400" b="1" dirty="0" smtClean="0">
                <a:solidFill>
                  <a:srgbClr val="C00000"/>
                </a:solidFill>
                <a:effectLst>
                  <a:outerShdw blurRad="38100" dist="38100" dir="2700000" algn="tl">
                    <a:srgbClr val="000000">
                      <a:alpha val="43137"/>
                    </a:srgbClr>
                  </a:outerShdw>
                </a:effectLst>
              </a:rPr>
              <a:t>Endosymbiotic Theory.</a:t>
            </a:r>
            <a:endParaRPr lang="en-US" sz="2400" dirty="0" smtClean="0">
              <a:solidFill>
                <a:srgbClr val="C00000"/>
              </a:solidFill>
              <a:effectLst>
                <a:outerShdw blurRad="38100" dist="38100" dir="2700000" algn="tl">
                  <a:srgbClr val="000000">
                    <a:alpha val="43137"/>
                  </a:srgbClr>
                </a:outerShdw>
              </a:effectLst>
            </a:endParaRPr>
          </a:p>
          <a:p>
            <a:endParaRPr lang="en-US" dirty="0"/>
          </a:p>
        </p:txBody>
      </p:sp>
      <p:pic>
        <p:nvPicPr>
          <p:cNvPr id="6146" name="Picture 2" descr="http://designanduniverse.com/articles/images/miller/image005.jpg"/>
          <p:cNvPicPr>
            <a:picLocks noChangeAspect="1" noChangeArrowheads="1"/>
          </p:cNvPicPr>
          <p:nvPr/>
        </p:nvPicPr>
        <p:blipFill>
          <a:blip r:embed="rId2" cstate="print"/>
          <a:srcRect/>
          <a:stretch>
            <a:fillRect/>
          </a:stretch>
        </p:blipFill>
        <p:spPr bwMode="auto">
          <a:xfrm>
            <a:off x="6705600" y="4064492"/>
            <a:ext cx="2438400" cy="2793508"/>
          </a:xfrm>
          <a:prstGeom prst="rect">
            <a:avLst/>
          </a:prstGeom>
          <a:noFill/>
        </p:spPr>
      </p:pic>
      <p:pic>
        <p:nvPicPr>
          <p:cNvPr id="6148" name="Picture 4" descr="http://upload.wikimedia.org/wikipedia/commons/3/3d/SidneyWFox_.jpg"/>
          <p:cNvPicPr>
            <a:picLocks noChangeAspect="1" noChangeArrowheads="1"/>
          </p:cNvPicPr>
          <p:nvPr/>
        </p:nvPicPr>
        <p:blipFill>
          <a:blip r:embed="rId3" cstate="print"/>
          <a:srcRect/>
          <a:stretch>
            <a:fillRect/>
          </a:stretch>
        </p:blipFill>
        <p:spPr bwMode="auto">
          <a:xfrm>
            <a:off x="0" y="4044156"/>
            <a:ext cx="2065996" cy="281384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smtClean="0"/>
          </a:p>
        </p:txBody>
      </p:sp>
      <p:sp>
        <p:nvSpPr>
          <p:cNvPr id="37890" name="Content Placeholder 2"/>
          <p:cNvSpPr>
            <a:spLocks noGrp="1"/>
          </p:cNvSpPr>
          <p:nvPr>
            <p:ph idx="1"/>
          </p:nvPr>
        </p:nvSpPr>
        <p:spPr/>
        <p:txBody>
          <a:bodyPr/>
          <a:lstStyle/>
          <a:p>
            <a:endParaRPr lang="en-US" smtClean="0"/>
          </a:p>
        </p:txBody>
      </p:sp>
      <p:pic>
        <p:nvPicPr>
          <p:cNvPr id="14338" name="Picture 2" descr="http://www.harunyahya.com/books/science/protein/images/39.jpg"/>
          <p:cNvPicPr>
            <a:picLocks noChangeAspect="1" noChangeArrowheads="1"/>
          </p:cNvPicPr>
          <p:nvPr/>
        </p:nvPicPr>
        <p:blipFill>
          <a:blip r:embed="rId2" cstate="print"/>
          <a:srcRect/>
          <a:stretch>
            <a:fillRect/>
          </a:stretch>
        </p:blipFill>
        <p:spPr bwMode="auto">
          <a:xfrm>
            <a:off x="1524000" y="130682"/>
            <a:ext cx="6477000" cy="6498718"/>
          </a:xfrm>
          <a:prstGeom prst="rect">
            <a:avLst/>
          </a:prstGeom>
          <a:noFill/>
          <a:ln w="25400">
            <a:solidFill>
              <a:schemeClr val="tx2">
                <a:lumMod val="50000"/>
              </a:schemeClr>
            </a:solidFill>
          </a:ln>
        </p:spPr>
      </p:pic>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dirty="0" smtClean="0"/>
              <a:t>Terminology review:</a:t>
            </a:r>
          </a:p>
          <a:p>
            <a:r>
              <a:rPr lang="en-US" dirty="0" smtClean="0"/>
              <a:t>Aerobic: existing with oxygen</a:t>
            </a:r>
          </a:p>
          <a:p>
            <a:r>
              <a:rPr lang="en-US" dirty="0" smtClean="0"/>
              <a:t>Anaerobic: existing without oxygen</a:t>
            </a:r>
          </a:p>
          <a:p>
            <a:r>
              <a:rPr lang="en-US" dirty="0" smtClean="0"/>
              <a:t>Autotroph: makes its own food from the sun’s energy or chemicals</a:t>
            </a:r>
          </a:p>
          <a:p>
            <a:r>
              <a:rPr lang="en-US" dirty="0" smtClean="0"/>
              <a:t>Heterotroph: cannot make its own food, requires food from outside source</a:t>
            </a:r>
          </a:p>
          <a:p>
            <a:r>
              <a:rPr lang="en-US" dirty="0" smtClean="0"/>
              <a:t>Prokaryotic: no nucleus</a:t>
            </a:r>
          </a:p>
          <a:p>
            <a:r>
              <a:rPr lang="en-US" dirty="0" smtClean="0"/>
              <a:t>Eukaryotic: has nucleus and membrane-bound organelles</a:t>
            </a:r>
            <a:endParaRPr lang="en-US" dirty="0"/>
          </a:p>
        </p:txBody>
      </p:sp>
    </p:spTree>
    <p:extLst>
      <p:ext uri="{BB962C8B-B14F-4D97-AF65-F5344CB8AC3E}">
        <p14:creationId xmlns:p14="http://schemas.microsoft.com/office/powerpoint/2010/main" val="3787353066"/>
      </p:ext>
    </p:extLst>
  </p:cSld>
  <p:clrMapOvr>
    <a:masterClrMapping/>
  </p:clrMapOvr>
  <p:transition>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sz="2400" dirty="0" smtClean="0"/>
              <a:t>Endosymbiotic Theory:</a:t>
            </a:r>
          </a:p>
          <a:p>
            <a:r>
              <a:rPr lang="en-US" sz="2400" dirty="0" smtClean="0"/>
              <a:t>Scientists cannot decide when or how the first cells evolved</a:t>
            </a:r>
          </a:p>
          <a:p>
            <a:r>
              <a:rPr lang="en-US" sz="2400" dirty="0" smtClean="0"/>
              <a:t>Since early Earth contained little or no oxygen in the atmosphere they believe the first cells were anaerobic prokaryotes, since they are simpler without a nucleus or organelles</a:t>
            </a:r>
          </a:p>
          <a:p>
            <a:r>
              <a:rPr lang="en-US" sz="2400" dirty="0" smtClean="0"/>
              <a:t>Then, it is believed these prokaryotes evolved to create their own food (photosynthetic or chemosynthetic autotrophs)</a:t>
            </a:r>
          </a:p>
          <a:p>
            <a:r>
              <a:rPr lang="en-US" sz="2400" dirty="0" smtClean="0"/>
              <a:t>Cyanobacteria were then believed to have evolved to carry out true photosynthesis and produce oxygen then use this oxygen to create their own energy (autotrophic, aerobic)</a:t>
            </a:r>
          </a:p>
          <a:p>
            <a:r>
              <a:rPr lang="en-US" sz="2400" dirty="0" smtClean="0"/>
              <a:t>Anaerobic, heterotrophic bacteria, aerobic bacteria, photosynthetic bacteria</a:t>
            </a:r>
          </a:p>
          <a:p>
            <a:endParaRPr lang="en-US" dirty="0" smtClean="0"/>
          </a:p>
          <a:p>
            <a:pPr marL="0" indent="0">
              <a:buNone/>
            </a:pPr>
            <a:endParaRPr lang="en-US" dirty="0"/>
          </a:p>
        </p:txBody>
      </p:sp>
    </p:spTree>
    <p:extLst>
      <p:ext uri="{BB962C8B-B14F-4D97-AF65-F5344CB8AC3E}">
        <p14:creationId xmlns:p14="http://schemas.microsoft.com/office/powerpoint/2010/main" val="4076727299"/>
      </p:ext>
    </p:extLst>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lstStyle/>
          <a:p>
            <a:r>
              <a:rPr lang="en-US" dirty="0" smtClean="0">
                <a:solidFill>
                  <a:srgbClr val="FF0000"/>
                </a:solidFill>
              </a:rPr>
              <a:t>Lynn Margulis  </a:t>
            </a:r>
            <a:r>
              <a:rPr lang="en-US" dirty="0" smtClean="0"/>
              <a:t>(late 1960s) found that mitochondria and chloroplasts have their own DNA leading her to believe they were of symbiotic origin.</a:t>
            </a:r>
          </a:p>
          <a:p>
            <a:r>
              <a:rPr lang="en-US" dirty="0" smtClean="0"/>
              <a:t>Symbiotic relationships occur when two separate organisms have a close relationship and benefits at least one organism.</a:t>
            </a:r>
          </a:p>
          <a:p>
            <a:r>
              <a:rPr lang="en-US" dirty="0" smtClean="0"/>
              <a:t>This led to the </a:t>
            </a:r>
            <a:r>
              <a:rPr lang="en-US" dirty="0" err="1" smtClean="0"/>
              <a:t>endosymbiotic</a:t>
            </a:r>
            <a:r>
              <a:rPr lang="en-US" dirty="0" smtClean="0"/>
              <a:t> theory development because scientists realized mitochondria are similar in size and structure to bacteria (no organelles, outer membrane, DNA, ribosomes, divide by binary fission)</a:t>
            </a:r>
          </a:p>
        </p:txBody>
      </p:sp>
    </p:spTree>
    <p:extLst>
      <p:ext uri="{BB962C8B-B14F-4D97-AF65-F5344CB8AC3E}">
        <p14:creationId xmlns:p14="http://schemas.microsoft.com/office/powerpoint/2010/main" val="1766124496"/>
      </p:ext>
    </p:extLst>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Margulis proposed that a large, primitive anaerobic cell could have engulfed (ate) an aerobic prokaryote (bacteria) to form a symbiotic relationship. </a:t>
            </a:r>
          </a:p>
          <a:p>
            <a:r>
              <a:rPr lang="en-US" dirty="0" smtClean="0"/>
              <a:t>Over time the aerobic prokaryote could have become a mitochondria</a:t>
            </a:r>
          </a:p>
          <a:p>
            <a:r>
              <a:rPr lang="en-US" dirty="0" smtClean="0"/>
              <a:t>Eventually evolving into eukaryotic cells (animal, plant, fungi, </a:t>
            </a:r>
            <a:r>
              <a:rPr lang="en-US" dirty="0" err="1" smtClean="0"/>
              <a:t>protists</a:t>
            </a:r>
            <a:r>
              <a:rPr lang="en-US" dirty="0" smtClean="0"/>
              <a:t>)</a:t>
            </a:r>
          </a:p>
          <a:p>
            <a:r>
              <a:rPr lang="en-US" dirty="0" smtClean="0"/>
              <a:t>If an aerobic eukaryote engulfed a photosynthetic bacteria, the bacteria could become a chloroplast in the same way becoming an ancestor for plants</a:t>
            </a:r>
          </a:p>
        </p:txBody>
      </p:sp>
    </p:spTree>
    <p:extLst>
      <p:ext uri="{BB962C8B-B14F-4D97-AF65-F5344CB8AC3E}">
        <p14:creationId xmlns:p14="http://schemas.microsoft.com/office/powerpoint/2010/main" val="1677278371"/>
      </p:ext>
    </p:extLst>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533400" y="228600"/>
            <a:ext cx="8229600" cy="4525963"/>
          </a:xfrm>
        </p:spPr>
        <p:txBody>
          <a:bodyPr/>
          <a:lstStyle/>
          <a:p>
            <a:pPr algn="ctr">
              <a:buFont typeface="Arial" charset="0"/>
              <a:buNone/>
            </a:pPr>
            <a:r>
              <a:rPr lang="en-US" b="1" dirty="0" smtClean="0">
                <a:solidFill>
                  <a:srgbClr val="FF0000"/>
                </a:solidFill>
              </a:rPr>
              <a:t>This is known as the ENDOSYMBIOTIC THEORY (Endosymbiosis)</a:t>
            </a:r>
            <a:r>
              <a:rPr lang="en-US" dirty="0" smtClean="0">
                <a:solidFill>
                  <a:srgbClr val="FF0000"/>
                </a:solidFill>
              </a:rPr>
              <a:t> </a:t>
            </a:r>
          </a:p>
        </p:txBody>
      </p:sp>
      <p:pic>
        <p:nvPicPr>
          <p:cNvPr id="36869" name="Picture 5"/>
          <p:cNvPicPr>
            <a:picLocks noChangeAspect="1" noChangeArrowheads="1"/>
          </p:cNvPicPr>
          <p:nvPr/>
        </p:nvPicPr>
        <p:blipFill>
          <a:blip r:embed="rId2" cstate="print"/>
          <a:srcRect/>
          <a:stretch>
            <a:fillRect/>
          </a:stretch>
        </p:blipFill>
        <p:spPr bwMode="auto">
          <a:xfrm>
            <a:off x="381000" y="1600200"/>
            <a:ext cx="8458200" cy="4694238"/>
          </a:xfrm>
          <a:prstGeom prst="rect">
            <a:avLst/>
          </a:prstGeom>
          <a:noFill/>
          <a:ln w="38100">
            <a:solidFill>
              <a:srgbClr val="800080"/>
            </a:solid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t>Alternate Ideas:</a:t>
            </a:r>
          </a:p>
          <a:p>
            <a:r>
              <a:rPr lang="en-US" dirty="0" smtClean="0"/>
              <a:t>Some scientists believe life came from deep sea vents</a:t>
            </a:r>
          </a:p>
          <a:p>
            <a:r>
              <a:rPr lang="en-US" dirty="0" smtClean="0"/>
              <a:t>Panspermia: life (primitive organic compounds) came from outer space (meteorite)</a:t>
            </a:r>
          </a:p>
          <a:p>
            <a:r>
              <a:rPr lang="en-US" dirty="0" smtClean="0"/>
              <a:t>RNA World Hypothesis: in 1967, Carl </a:t>
            </a:r>
            <a:r>
              <a:rPr lang="en-US" dirty="0" err="1" smtClean="0"/>
              <a:t>Woese</a:t>
            </a:r>
            <a:r>
              <a:rPr lang="en-US" dirty="0" smtClean="0"/>
              <a:t> proposed RNA was the first organic compound</a:t>
            </a:r>
            <a:endParaRPr lang="en-US" dirty="0"/>
          </a:p>
        </p:txBody>
      </p:sp>
    </p:spTree>
    <p:extLst>
      <p:ext uri="{BB962C8B-B14F-4D97-AF65-F5344CB8AC3E}">
        <p14:creationId xmlns:p14="http://schemas.microsoft.com/office/powerpoint/2010/main" val="848994477"/>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52400" y="0"/>
            <a:ext cx="8229600" cy="1143000"/>
          </a:xfrm>
        </p:spPr>
        <p:txBody>
          <a:bodyPr/>
          <a:lstStyle/>
          <a:p>
            <a:pPr algn="l"/>
            <a:r>
              <a:rPr lang="en-US" smtClean="0"/>
              <a:t>I. Contributors to Darwin</a:t>
            </a:r>
          </a:p>
        </p:txBody>
      </p:sp>
      <p:sp>
        <p:nvSpPr>
          <p:cNvPr id="3" name="Content Placeholder 2"/>
          <p:cNvSpPr>
            <a:spLocks noGrp="1"/>
          </p:cNvSpPr>
          <p:nvPr>
            <p:ph idx="1"/>
          </p:nvPr>
        </p:nvSpPr>
        <p:spPr>
          <a:xfrm>
            <a:off x="533400" y="990600"/>
            <a:ext cx="8229600" cy="4525963"/>
          </a:xfrm>
        </p:spPr>
        <p:txBody>
          <a:bodyPr rtlCol="0">
            <a:normAutofit fontScale="77500" lnSpcReduction="20000"/>
          </a:bodyPr>
          <a:lstStyle/>
          <a:p>
            <a:pPr fontAlgn="auto">
              <a:spcAft>
                <a:spcPts val="0"/>
              </a:spcAft>
              <a:buFont typeface="Arial" pitchFamily="34" charset="0"/>
              <a:buNone/>
              <a:defRPr/>
            </a:pPr>
            <a:r>
              <a:rPr lang="en-US" b="1" dirty="0">
                <a:solidFill>
                  <a:srgbClr val="C00000"/>
                </a:solidFill>
                <a:effectLst>
                  <a:outerShdw blurRad="38100" dist="38100" dir="2700000" algn="tl">
                    <a:srgbClr val="000000">
                      <a:alpha val="43137"/>
                    </a:srgbClr>
                  </a:outerShdw>
                </a:effectLst>
              </a:rPr>
              <a:t>Jean-</a:t>
            </a:r>
            <a:r>
              <a:rPr lang="en-US" b="1" dirty="0" err="1">
                <a:solidFill>
                  <a:srgbClr val="C00000"/>
                </a:solidFill>
                <a:effectLst>
                  <a:outerShdw blurRad="38100" dist="38100" dir="2700000" algn="tl">
                    <a:srgbClr val="000000">
                      <a:alpha val="43137"/>
                    </a:srgbClr>
                  </a:outerShdw>
                </a:effectLst>
              </a:rPr>
              <a:t>Baptiste</a:t>
            </a:r>
            <a:r>
              <a:rPr lang="en-US" b="1" dirty="0">
                <a:solidFill>
                  <a:srgbClr val="C00000"/>
                </a:solidFill>
                <a:effectLst>
                  <a:outerShdw blurRad="38100" dist="38100" dir="2700000" algn="tl">
                    <a:srgbClr val="000000">
                      <a:alpha val="43137"/>
                    </a:srgbClr>
                  </a:outerShdw>
                </a:effectLst>
              </a:rPr>
              <a:t> Lamarck</a:t>
            </a:r>
            <a:r>
              <a:rPr lang="en-US" dirty="0">
                <a:solidFill>
                  <a:srgbClr val="C0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(1744-1829) </a:t>
            </a:r>
            <a:endParaRPr lang="en-US" sz="4000"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first to propose a mechanism by which the gradual change of species might take place. </a:t>
            </a:r>
            <a:endParaRPr lang="en-US" sz="4000"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extended the definition of the change over time, saying that life started out simple and became more complex. </a:t>
            </a:r>
            <a:endParaRPr lang="en-US" sz="4000"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1809 - </a:t>
            </a:r>
            <a:r>
              <a:rPr lang="en-US" i="1" dirty="0" err="1">
                <a:effectLst>
                  <a:outerShdw blurRad="38100" dist="38100" dir="2700000" algn="tl">
                    <a:srgbClr val="000000">
                      <a:alpha val="43137"/>
                    </a:srgbClr>
                  </a:outerShdw>
                </a:effectLst>
              </a:rPr>
              <a:t>Philosophie</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Zoologique</a:t>
            </a:r>
            <a:r>
              <a:rPr lang="en-US" dirty="0">
                <a:effectLst>
                  <a:outerShdw blurRad="38100" dist="38100" dir="2700000" algn="tl">
                    <a:srgbClr val="000000">
                      <a:alpha val="43137"/>
                    </a:srgbClr>
                  </a:outerShdw>
                </a:effectLst>
              </a:rPr>
              <a:t> - described a two part mechanism by which change was gradually introduced into the species and passed down through generations.</a:t>
            </a:r>
            <a:endParaRPr lang="en-US" sz="4000" dirty="0">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dirty="0">
                <a:effectLst>
                  <a:outerShdw blurRad="38100" dist="38100" dir="2700000" algn="tl">
                    <a:srgbClr val="000000">
                      <a:alpha val="43137"/>
                    </a:srgbClr>
                  </a:outerShdw>
                </a:effectLst>
              </a:rPr>
              <a:t>Theory of Transformation or simply </a:t>
            </a:r>
            <a:r>
              <a:rPr lang="en-US" b="1" dirty="0">
                <a:solidFill>
                  <a:srgbClr val="C00000"/>
                </a:solidFill>
                <a:effectLst>
                  <a:outerShdw blurRad="38100" dist="38100" dir="2700000" algn="tl">
                    <a:srgbClr val="000000">
                      <a:alpha val="43137"/>
                    </a:srgbClr>
                  </a:outerShdw>
                </a:effectLst>
              </a:rPr>
              <a:t>Lamarckism</a:t>
            </a:r>
            <a:r>
              <a:rPr lang="en-US" dirty="0">
                <a:effectLst>
                  <a:outerShdw blurRad="38100" dist="38100" dir="2700000" algn="tl">
                    <a:srgbClr val="000000">
                      <a:alpha val="43137"/>
                    </a:srgbClr>
                  </a:outerShdw>
                </a:effectLst>
              </a:rPr>
              <a:t>. </a:t>
            </a:r>
            <a:endParaRPr lang="en-US" sz="4000" dirty="0">
              <a:effectLst>
                <a:outerShdw blurRad="38100" dist="38100" dir="2700000" algn="tl">
                  <a:srgbClr val="000000">
                    <a:alpha val="43137"/>
                  </a:srgbClr>
                </a:outerShdw>
              </a:effectLst>
            </a:endParaRPr>
          </a:p>
          <a:p>
            <a:pPr lvl="1" fontAlgn="auto">
              <a:spcAft>
                <a:spcPts val="0"/>
              </a:spcAft>
              <a:buFont typeface="Arial" pitchFamily="34" charset="0"/>
              <a:buChar char="–"/>
              <a:defRPr/>
            </a:pPr>
            <a:r>
              <a:rPr lang="en-US" b="1" dirty="0">
                <a:solidFill>
                  <a:srgbClr val="C00000"/>
                </a:solidFill>
                <a:effectLst>
                  <a:outerShdw blurRad="38100" dist="38100" dir="2700000" algn="tl">
                    <a:srgbClr val="000000">
                      <a:alpha val="43137"/>
                    </a:srgbClr>
                  </a:outerShdw>
                </a:effectLst>
              </a:rPr>
              <a:t>Use &amp; disuse</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using certain features and straining causes certain features to evolve (webbed feet long necks of giraffes) </a:t>
            </a:r>
            <a:endParaRPr lang="en-US" sz="3600" dirty="0">
              <a:effectLst>
                <a:outerShdw blurRad="38100" dist="38100" dir="2700000" algn="tl">
                  <a:srgbClr val="000000">
                    <a:alpha val="43137"/>
                  </a:srgbClr>
                </a:outerShdw>
              </a:effectLst>
            </a:endParaRPr>
          </a:p>
          <a:p>
            <a:pPr lvl="1" fontAlgn="auto">
              <a:spcAft>
                <a:spcPts val="0"/>
              </a:spcAft>
              <a:buFont typeface="Arial" pitchFamily="34" charset="0"/>
              <a:buChar char="–"/>
              <a:defRPr/>
            </a:pPr>
            <a:r>
              <a:rPr lang="en-US" b="1" dirty="0">
                <a:solidFill>
                  <a:srgbClr val="C00000"/>
                </a:solidFill>
                <a:effectLst>
                  <a:outerShdw blurRad="38100" dist="38100" dir="2700000" algn="tl">
                    <a:srgbClr val="000000">
                      <a:alpha val="43137"/>
                    </a:srgbClr>
                  </a:outerShdw>
                </a:effectLst>
              </a:rPr>
              <a:t>Inheritance of Acquired Traits</a:t>
            </a:r>
            <a:r>
              <a:rPr lang="en-US" dirty="0">
                <a:effectLst>
                  <a:outerShdw blurRad="38100" dist="38100" dir="2700000" algn="tl">
                    <a:srgbClr val="000000">
                      <a:alpha val="43137"/>
                    </a:srgbClr>
                  </a:outerShdw>
                </a:effectLst>
              </a:rPr>
              <a:t>: traits changed or acquired over an individual's lifetime could be passed down to its offspring.</a:t>
            </a:r>
            <a:endParaRPr lang="en-US" sz="3600" dirty="0">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ox(in)">
                                      <p:cBhvr>
                                        <p:cTn id="30" dur="500"/>
                                        <p:tgtEl>
                                          <p:spTgt spid="3">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upload.wikimedia.org/wikipedia/commons/7/79/Jean-Baptiste_de_Lamarck.gif"/>
          <p:cNvPicPr>
            <a:picLocks noChangeAspect="1" noChangeArrowheads="1"/>
          </p:cNvPicPr>
          <p:nvPr/>
        </p:nvPicPr>
        <p:blipFill>
          <a:blip r:embed="rId2" cstate="print"/>
          <a:srcRect/>
          <a:stretch>
            <a:fillRect/>
          </a:stretch>
        </p:blipFill>
        <p:spPr bwMode="auto">
          <a:xfrm>
            <a:off x="304800" y="228600"/>
            <a:ext cx="1905000" cy="2808288"/>
          </a:xfrm>
          <a:prstGeom prst="rect">
            <a:avLst/>
          </a:prstGeom>
          <a:noFill/>
          <a:ln w="9525">
            <a:noFill/>
            <a:miter lim="800000"/>
            <a:headEnd/>
            <a:tailEnd/>
          </a:ln>
        </p:spPr>
      </p:pic>
      <p:sp>
        <p:nvSpPr>
          <p:cNvPr id="19458" name="TextBox 4"/>
          <p:cNvSpPr txBox="1">
            <a:spLocks noChangeArrowheads="1"/>
          </p:cNvSpPr>
          <p:nvPr/>
        </p:nvSpPr>
        <p:spPr bwMode="auto">
          <a:xfrm>
            <a:off x="762000" y="2971800"/>
            <a:ext cx="1019175" cy="369888"/>
          </a:xfrm>
          <a:prstGeom prst="rect">
            <a:avLst/>
          </a:prstGeom>
          <a:noFill/>
          <a:ln w="9525">
            <a:noFill/>
            <a:miter lim="800000"/>
            <a:headEnd/>
            <a:tailEnd/>
          </a:ln>
        </p:spPr>
        <p:txBody>
          <a:bodyPr wrap="none">
            <a:spAutoFit/>
          </a:bodyPr>
          <a:lstStyle/>
          <a:p>
            <a:r>
              <a:rPr lang="en-US">
                <a:latin typeface="Calibri" pitchFamily="34" charset="0"/>
              </a:rPr>
              <a:t>Lamarck </a:t>
            </a:r>
          </a:p>
        </p:txBody>
      </p:sp>
      <p:pic>
        <p:nvPicPr>
          <p:cNvPr id="19459" name="Picture 4" descr="http://www.princessleia.com/images/MyImages/essays/giraffe_lamark.jpg"/>
          <p:cNvPicPr>
            <a:picLocks noChangeAspect="1" noChangeArrowheads="1"/>
          </p:cNvPicPr>
          <p:nvPr/>
        </p:nvPicPr>
        <p:blipFill>
          <a:blip r:embed="rId3" cstate="print"/>
          <a:srcRect/>
          <a:stretch>
            <a:fillRect/>
          </a:stretch>
        </p:blipFill>
        <p:spPr bwMode="auto">
          <a:xfrm>
            <a:off x="2362200" y="1066800"/>
            <a:ext cx="6477000" cy="55245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25963"/>
          </a:xfrm>
        </p:spPr>
        <p:txBody>
          <a:bodyPr/>
          <a:lstStyle/>
          <a:p>
            <a:r>
              <a:rPr lang="en-US" sz="2800" b="1" dirty="0" smtClean="0">
                <a:solidFill>
                  <a:srgbClr val="C00000"/>
                </a:solidFill>
                <a:effectLst>
                  <a:outerShdw blurRad="38100" dist="38100" dir="2700000" algn="tl">
                    <a:srgbClr val="000000">
                      <a:alpha val="43137"/>
                    </a:srgbClr>
                  </a:outerShdw>
                </a:effectLst>
              </a:rPr>
              <a:t>Charles Darwin </a:t>
            </a:r>
            <a:r>
              <a:rPr lang="en-US" sz="2800" dirty="0" smtClean="0"/>
              <a:t>(1809-1882)</a:t>
            </a:r>
          </a:p>
          <a:p>
            <a:r>
              <a:rPr lang="en-US" sz="2800" dirty="0" smtClean="0"/>
              <a:t>Considered “The Father of Evolution” </a:t>
            </a:r>
          </a:p>
          <a:p>
            <a:r>
              <a:rPr lang="en-US" sz="2800" dirty="0" smtClean="0"/>
              <a:t>In 1831, he boarded the HMS Beagle &amp; started a 5 year </a:t>
            </a:r>
            <a:r>
              <a:rPr lang="en-US" sz="2800" b="1" dirty="0" smtClean="0">
                <a:solidFill>
                  <a:srgbClr val="C00000"/>
                </a:solidFill>
                <a:effectLst>
                  <a:outerShdw blurRad="38100" dist="38100" dir="2700000" algn="tl">
                    <a:srgbClr val="000000">
                      <a:alpha val="43137"/>
                    </a:srgbClr>
                  </a:outerShdw>
                </a:effectLst>
              </a:rPr>
              <a:t>voyage. </a:t>
            </a:r>
            <a:r>
              <a:rPr lang="en-US" sz="2800" dirty="0" smtClean="0"/>
              <a:t>He collected numerous specimens &amp; logged detailed observations about each. </a:t>
            </a:r>
          </a:p>
          <a:p>
            <a:r>
              <a:rPr lang="en-US" sz="2800" dirty="0" smtClean="0"/>
              <a:t>He primarily spent time in the </a:t>
            </a:r>
            <a:r>
              <a:rPr lang="en-US" sz="2800" b="1" dirty="0" smtClean="0">
                <a:solidFill>
                  <a:srgbClr val="C00000"/>
                </a:solidFill>
                <a:effectLst>
                  <a:outerShdw blurRad="38100" dist="38100" dir="2700000" algn="tl">
                    <a:srgbClr val="000000">
                      <a:alpha val="43137"/>
                    </a:srgbClr>
                  </a:outerShdw>
                </a:effectLst>
              </a:rPr>
              <a:t>Galapagos Islands</a:t>
            </a:r>
            <a:r>
              <a:rPr lang="en-US" sz="2800" dirty="0" smtClean="0"/>
              <a:t>, where he was especially intrigued by the different types of</a:t>
            </a:r>
            <a:r>
              <a:rPr lang="en-US" sz="2800" b="1" dirty="0" smtClean="0">
                <a:solidFill>
                  <a:srgbClr val="C00000"/>
                </a:solidFill>
                <a:effectLst>
                  <a:outerShdw blurRad="38100" dist="38100" dir="2700000" algn="tl">
                    <a:srgbClr val="000000">
                      <a:alpha val="43137"/>
                    </a:srgbClr>
                  </a:outerShdw>
                </a:effectLst>
              </a:rPr>
              <a:t> finches (birds)</a:t>
            </a:r>
            <a:r>
              <a:rPr lang="en-US" sz="2800" dirty="0" smtClean="0"/>
              <a:t>. </a:t>
            </a:r>
          </a:p>
          <a:p>
            <a:r>
              <a:rPr lang="en-US" sz="2800" dirty="0" smtClean="0"/>
              <a:t>At this time, the thought was that if the birds found on the island had migrated from the mainland, then they would be exactly the </a:t>
            </a:r>
            <a:r>
              <a:rPr lang="en-US" sz="2800" b="1" dirty="0" smtClean="0">
                <a:solidFill>
                  <a:srgbClr val="C00000"/>
                </a:solidFill>
                <a:effectLst>
                  <a:outerShdw blurRad="38100" dist="38100" dir="2700000" algn="tl">
                    <a:srgbClr val="000000">
                      <a:alpha val="43137"/>
                    </a:srgbClr>
                  </a:outerShdw>
                </a:effectLst>
              </a:rPr>
              <a:t>same</a:t>
            </a:r>
            <a:r>
              <a:rPr lang="en-US" sz="2800" dirty="0" smtClean="0"/>
              <a:t> as the birds on the mainland. Furthermore, if the birds had been created specifically for the island environment, then they would be </a:t>
            </a:r>
            <a:r>
              <a:rPr lang="en-US" sz="2800" b="1" dirty="0" smtClean="0">
                <a:solidFill>
                  <a:srgbClr val="C00000"/>
                </a:solidFill>
                <a:effectLst>
                  <a:outerShdw blurRad="38100" dist="38100" dir="2700000" algn="tl">
                    <a:srgbClr val="000000">
                      <a:alpha val="43137"/>
                    </a:srgbClr>
                  </a:outerShdw>
                </a:effectLst>
              </a:rPr>
              <a:t>completely</a:t>
            </a:r>
            <a:r>
              <a:rPr lang="en-US" sz="2800" dirty="0" smtClean="0"/>
              <a:t> </a:t>
            </a:r>
            <a:r>
              <a:rPr lang="en-US" sz="2800" b="1" dirty="0" smtClean="0">
                <a:solidFill>
                  <a:srgbClr val="C00000"/>
                </a:solidFill>
                <a:effectLst>
                  <a:outerShdw blurRad="38100" dist="38100" dir="2700000" algn="tl">
                    <a:srgbClr val="000000">
                      <a:alpha val="43137"/>
                    </a:srgbClr>
                  </a:outerShdw>
                </a:effectLst>
              </a:rPr>
              <a:t>different </a:t>
            </a:r>
            <a:r>
              <a:rPr lang="en-US" sz="2800" dirty="0" smtClean="0"/>
              <a:t>from the mainland birds.   </a:t>
            </a:r>
            <a:endParaRPr lang="en-US" sz="28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3" descr="FG16_03"/>
          <p:cNvPicPr>
            <a:picLocks noChangeAspect="1" noChangeArrowheads="1"/>
          </p:cNvPicPr>
          <p:nvPr/>
        </p:nvPicPr>
        <p:blipFill>
          <a:blip r:embed="rId2" cstate="print"/>
          <a:srcRect b="11702"/>
          <a:stretch>
            <a:fillRect/>
          </a:stretch>
        </p:blipFill>
        <p:spPr bwMode="auto">
          <a:xfrm>
            <a:off x="0" y="2581275"/>
            <a:ext cx="9144000" cy="4276725"/>
          </a:xfrm>
          <a:prstGeom prst="rect">
            <a:avLst/>
          </a:prstGeom>
          <a:noFill/>
          <a:ln w="9525">
            <a:noFill/>
            <a:miter lim="800000"/>
            <a:headEnd/>
            <a:tailEnd/>
          </a:ln>
        </p:spPr>
      </p:pic>
      <p:pic>
        <p:nvPicPr>
          <p:cNvPr id="4" name="Picture 4" descr="Fig2"/>
          <p:cNvPicPr>
            <a:picLocks noChangeAspect="1" noChangeArrowheads="1"/>
          </p:cNvPicPr>
          <p:nvPr/>
        </p:nvPicPr>
        <p:blipFill>
          <a:blip r:embed="rId3" cstate="print"/>
          <a:srcRect l="15152" t="4222" r="12122" b="20224"/>
          <a:stretch>
            <a:fillRect/>
          </a:stretch>
        </p:blipFill>
        <p:spPr bwMode="auto">
          <a:xfrm>
            <a:off x="1066800" y="0"/>
            <a:ext cx="2438400" cy="3352800"/>
          </a:xfrm>
          <a:prstGeom prst="rect">
            <a:avLst/>
          </a:prstGeom>
          <a:noFill/>
          <a:ln w="9525">
            <a:noFill/>
            <a:miter lim="800000"/>
            <a:headEnd/>
            <a:tailEnd/>
          </a:ln>
        </p:spPr>
      </p:pic>
      <p:pic>
        <p:nvPicPr>
          <p:cNvPr id="6" name="Picture 7" descr="galapagos-islands-maps"/>
          <p:cNvPicPr>
            <a:picLocks noChangeAspect="1" noChangeArrowheads="1"/>
          </p:cNvPicPr>
          <p:nvPr/>
        </p:nvPicPr>
        <p:blipFill>
          <a:blip r:embed="rId4" cstate="print"/>
          <a:srcRect/>
          <a:stretch>
            <a:fillRect/>
          </a:stretch>
        </p:blipFill>
        <p:spPr>
          <a:xfrm>
            <a:off x="4648200" y="0"/>
            <a:ext cx="4495800" cy="2640013"/>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G16_06"/>
          <p:cNvPicPr>
            <a:picLocks noChangeAspect="1" noChangeArrowheads="1"/>
          </p:cNvPicPr>
          <p:nvPr/>
        </p:nvPicPr>
        <p:blipFill>
          <a:blip r:embed="rId2" cstate="print"/>
          <a:srcRect l="4437" t="11826" r="6818" b="8347"/>
          <a:stretch>
            <a:fillRect/>
          </a:stretch>
        </p:blipFill>
        <p:spPr>
          <a:xfrm>
            <a:off x="0" y="4648200"/>
            <a:ext cx="3733800" cy="2209800"/>
          </a:xfrm>
          <a:prstGeom prst="rect">
            <a:avLst/>
          </a:prstGeom>
          <a:noFill/>
        </p:spPr>
      </p:pic>
      <p:sp>
        <p:nvSpPr>
          <p:cNvPr id="3" name="Content Placeholder 2"/>
          <p:cNvSpPr>
            <a:spLocks noGrp="1"/>
          </p:cNvSpPr>
          <p:nvPr>
            <p:ph idx="1"/>
          </p:nvPr>
        </p:nvSpPr>
        <p:spPr>
          <a:xfrm>
            <a:off x="381000" y="228601"/>
            <a:ext cx="8229600" cy="3657600"/>
          </a:xfrm>
        </p:spPr>
        <p:txBody>
          <a:bodyPr/>
          <a:lstStyle/>
          <a:p>
            <a:r>
              <a:rPr lang="en-US" sz="2600" dirty="0" smtClean="0"/>
              <a:t>Instead, Darwin found that the birds were </a:t>
            </a:r>
            <a:r>
              <a:rPr lang="en-US" sz="2600" b="1" dirty="0" smtClean="0">
                <a:solidFill>
                  <a:srgbClr val="C00000"/>
                </a:solidFill>
                <a:effectLst>
                  <a:outerShdw blurRad="38100" dist="38100" dir="2700000" algn="tl">
                    <a:srgbClr val="000000">
                      <a:alpha val="43137"/>
                    </a:srgbClr>
                  </a:outerShdw>
                </a:effectLst>
              </a:rPr>
              <a:t>not completely different </a:t>
            </a:r>
            <a:r>
              <a:rPr lang="en-US" sz="2600" dirty="0" smtClean="0"/>
              <a:t>from mainland birds, and they were </a:t>
            </a:r>
            <a:r>
              <a:rPr lang="en-US" sz="2600" b="1" dirty="0" smtClean="0">
                <a:solidFill>
                  <a:srgbClr val="C00000"/>
                </a:solidFill>
                <a:effectLst>
                  <a:outerShdw blurRad="38100" dist="38100" dir="2700000" algn="tl">
                    <a:srgbClr val="000000">
                      <a:alpha val="43137"/>
                    </a:srgbClr>
                  </a:outerShdw>
                </a:effectLst>
              </a:rPr>
              <a:t>not completely the same </a:t>
            </a:r>
            <a:r>
              <a:rPr lang="en-US" sz="2600" dirty="0" smtClean="0"/>
              <a:t>either. This was what began the development of a </a:t>
            </a:r>
            <a:r>
              <a:rPr lang="en-US" sz="2600" b="1" dirty="0" smtClean="0">
                <a:solidFill>
                  <a:srgbClr val="C00000"/>
                </a:solidFill>
                <a:effectLst>
                  <a:outerShdw blurRad="38100" dist="38100" dir="2700000" algn="tl">
                    <a:srgbClr val="000000">
                      <a:alpha val="43137"/>
                    </a:srgbClr>
                  </a:outerShdw>
                </a:effectLst>
              </a:rPr>
              <a:t>common ancestor, </a:t>
            </a:r>
            <a:r>
              <a:rPr lang="en-US" sz="2600" dirty="0" smtClean="0"/>
              <a:t>which was the idea that these birds had evolved from the mainland birds, and since they had to survive tough environmental conditions, they </a:t>
            </a:r>
            <a:r>
              <a:rPr lang="en-US" sz="2600" b="1" dirty="0" smtClean="0">
                <a:solidFill>
                  <a:srgbClr val="C00000"/>
                </a:solidFill>
                <a:effectLst>
                  <a:outerShdw blurRad="38100" dist="38100" dir="2700000" algn="tl">
                    <a:srgbClr val="000000">
                      <a:alpha val="43137"/>
                    </a:srgbClr>
                  </a:outerShdw>
                </a:effectLst>
              </a:rPr>
              <a:t>adapted</a:t>
            </a:r>
            <a:r>
              <a:rPr lang="en-US" sz="2600" dirty="0" smtClean="0"/>
              <a:t>.</a:t>
            </a:r>
          </a:p>
          <a:p>
            <a:pPr lvl="0"/>
            <a:r>
              <a:rPr lang="en-US" sz="2600" dirty="0" smtClean="0"/>
              <a:t> Darwin decided to </a:t>
            </a:r>
            <a:r>
              <a:rPr lang="en-US" sz="2600" b="1" dirty="0" smtClean="0"/>
              <a:t>wait </a:t>
            </a:r>
            <a:r>
              <a:rPr lang="en-US" sz="2600" b="1" dirty="0" smtClean="0">
                <a:solidFill>
                  <a:srgbClr val="FF0000"/>
                </a:solidFill>
              </a:rPr>
              <a:t>5 years</a:t>
            </a:r>
            <a:r>
              <a:rPr lang="en-US" sz="2600" b="1" dirty="0" smtClean="0"/>
              <a:t> </a:t>
            </a:r>
            <a:r>
              <a:rPr lang="en-US" sz="2600" dirty="0" smtClean="0"/>
              <a:t>to publish his ideas.  When he did, he summed his ideas up in the book, </a:t>
            </a:r>
            <a:r>
              <a:rPr lang="en-US" sz="2600" u="sng" dirty="0" smtClean="0">
                <a:solidFill>
                  <a:srgbClr val="FF0000"/>
                </a:solidFill>
              </a:rPr>
              <a:t>On the Origin of Species.</a:t>
            </a:r>
          </a:p>
          <a:p>
            <a:pPr>
              <a:buNone/>
            </a:pPr>
            <a:endParaRPr lang="en-US" sz="2400" dirty="0"/>
          </a:p>
        </p:txBody>
      </p:sp>
      <p:pic>
        <p:nvPicPr>
          <p:cNvPr id="4" name="Picture 2" descr="Darwins Tortoises"/>
          <p:cNvPicPr>
            <a:picLocks noChangeAspect="1" noChangeArrowheads="1"/>
          </p:cNvPicPr>
          <p:nvPr/>
        </p:nvPicPr>
        <p:blipFill>
          <a:blip r:embed="rId3" cstate="print"/>
          <a:srcRect/>
          <a:stretch>
            <a:fillRect/>
          </a:stretch>
        </p:blipFill>
        <p:spPr bwMode="auto">
          <a:xfrm>
            <a:off x="5243391" y="4648200"/>
            <a:ext cx="3900609" cy="2209800"/>
          </a:xfrm>
          <a:prstGeom prst="rect">
            <a:avLst/>
          </a:prstGeom>
          <a:noFill/>
          <a:ln w="9525">
            <a:noFill/>
            <a:miter lim="800000"/>
            <a:headEnd/>
            <a:tailEnd/>
          </a:ln>
        </p:spPr>
      </p:pic>
      <p:pic>
        <p:nvPicPr>
          <p:cNvPr id="5" name="Picture 11" descr="FG16_07"/>
          <p:cNvPicPr>
            <a:picLocks noChangeAspect="1" noChangeArrowheads="1"/>
          </p:cNvPicPr>
          <p:nvPr/>
        </p:nvPicPr>
        <p:blipFill>
          <a:blip r:embed="rId4" cstate="print"/>
          <a:srcRect l="2269" t="9068" r="6995" b="3275"/>
          <a:stretch>
            <a:fillRect/>
          </a:stretch>
        </p:blipFill>
        <p:spPr bwMode="auto">
          <a:xfrm>
            <a:off x="2209800" y="4648200"/>
            <a:ext cx="3048000" cy="2209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2048</Words>
  <Application>Microsoft Office PowerPoint</Application>
  <PresentationFormat>On-screen Show (4:3)</PresentationFormat>
  <Paragraphs>145</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Evolution </vt:lpstr>
      <vt:lpstr>Evolution </vt:lpstr>
      <vt:lpstr>PowerPoint Presentation</vt:lpstr>
      <vt:lpstr>PowerPoint Presentation</vt:lpstr>
      <vt:lpstr>I. Contributors to Darwin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Contributors to Darwin</vt:lpstr>
      <vt:lpstr>PowerPoint Presentation</vt:lpstr>
      <vt:lpstr>I. Contributors to Darwin</vt:lpstr>
      <vt:lpstr>PowerPoint Presentation</vt:lpstr>
      <vt:lpstr>PowerPoint Presentation</vt:lpstr>
      <vt:lpstr>I. Contributors to Darwin  </vt:lpstr>
      <vt:lpstr>PowerPoint Presentation</vt:lpstr>
      <vt:lpstr>II. Experiments  </vt:lpstr>
      <vt:lpstr>PowerPoint Presentation</vt:lpstr>
      <vt:lpstr>II. Experiments</vt:lpstr>
      <vt:lpstr>PowerPoint Presentation</vt:lpstr>
      <vt:lpstr>II. Experiments </vt:lpstr>
      <vt:lpstr>PowerPoint Presentation</vt:lpstr>
      <vt:lpstr>II. Experiments </vt:lpstr>
      <vt:lpstr>PowerPoint Presentation</vt:lpstr>
      <vt:lpstr>II. Experiments </vt:lpstr>
      <vt:lpstr>PowerPoint Presentation</vt:lpstr>
      <vt:lpstr>III. Chemical &amp; Organic Evolution  </vt:lpstr>
      <vt:lpstr>III. Chemical &amp; Organic Evolution</vt:lpstr>
      <vt:lpstr>III. Chemical &amp; Organic Evolution</vt:lpstr>
      <vt:lpstr>III. Chemical &amp; Organic Evolution</vt:lpstr>
      <vt:lpstr>PowerPoint Presentation</vt:lpstr>
      <vt:lpstr>D. Oparin-Haldane Hypothesis  </vt:lpstr>
      <vt:lpstr>PowerPoint Presentation</vt:lpstr>
      <vt:lpstr>E. Miller-Urey Experiment </vt:lpstr>
      <vt:lpstr>PowerPoint Presentation</vt:lpstr>
      <vt:lpstr>PowerPoint Presentation</vt:lpstr>
      <vt:lpstr>F. Sidney Fox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dc:creator>
  <cp:lastModifiedBy>Britteny Bell</cp:lastModifiedBy>
  <cp:revision>69</cp:revision>
  <dcterms:created xsi:type="dcterms:W3CDTF">2010-10-31T17:15:56Z</dcterms:created>
  <dcterms:modified xsi:type="dcterms:W3CDTF">2019-10-28T17:18:09Z</dcterms:modified>
</cp:coreProperties>
</file>